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88" r:id="rId11"/>
    <p:sldId id="265" r:id="rId12"/>
    <p:sldId id="266" r:id="rId13"/>
    <p:sldId id="267" r:id="rId14"/>
    <p:sldId id="268" r:id="rId15"/>
    <p:sldId id="269" r:id="rId16"/>
    <p:sldId id="270" r:id="rId17"/>
    <p:sldId id="271" r:id="rId18"/>
    <p:sldId id="272" r:id="rId19"/>
    <p:sldId id="273" r:id="rId20"/>
    <p:sldId id="289" r:id="rId21"/>
    <p:sldId id="274" r:id="rId22"/>
    <p:sldId id="275" r:id="rId23"/>
    <p:sldId id="295" r:id="rId24"/>
    <p:sldId id="290" r:id="rId25"/>
    <p:sldId id="291" r:id="rId26"/>
    <p:sldId id="292" r:id="rId27"/>
    <p:sldId id="293" r:id="rId28"/>
    <p:sldId id="294"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 Groza" initials="LG" lastIdx="1" clrIdx="0">
    <p:extLst>
      <p:ext uri="{19B8F6BF-5375-455C-9EA6-DF929625EA0E}">
        <p15:presenceInfo xmlns:p15="http://schemas.microsoft.com/office/powerpoint/2012/main" userId="9d371cdbb7e41c4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47BC27-768B-459A-A172-2C331DE0D598}"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51EF0A-5685-4359-9595-D4389DB93928}">
      <dgm:prSet/>
      <dgm:spPr/>
      <dgm:t>
        <a:bodyPr/>
        <a:lstStyle/>
        <a:p>
          <a:pPr>
            <a:defRPr b="1"/>
          </a:pPr>
          <a:r>
            <a:rPr lang="en-GB"/>
            <a:t>Project Target:</a:t>
          </a:r>
          <a:endParaRPr lang="en-US"/>
        </a:p>
      </dgm:t>
    </dgm:pt>
    <dgm:pt modelId="{9A04D4EA-5F2F-4102-9E37-F36C485B5847}" type="parTrans" cxnId="{497862E1-8B1D-4431-82BB-0E9E04009144}">
      <dgm:prSet/>
      <dgm:spPr/>
      <dgm:t>
        <a:bodyPr/>
        <a:lstStyle/>
        <a:p>
          <a:endParaRPr lang="en-US"/>
        </a:p>
      </dgm:t>
    </dgm:pt>
    <dgm:pt modelId="{5AD54BC2-A42C-4745-B232-245747A30532}" type="sibTrans" cxnId="{497862E1-8B1D-4431-82BB-0E9E04009144}">
      <dgm:prSet/>
      <dgm:spPr/>
      <dgm:t>
        <a:bodyPr/>
        <a:lstStyle/>
        <a:p>
          <a:endParaRPr lang="en-US"/>
        </a:p>
      </dgm:t>
    </dgm:pt>
    <dgm:pt modelId="{C5A9D179-2B14-43A2-911D-37413A0C60F0}">
      <dgm:prSet/>
      <dgm:spPr/>
      <dgm:t>
        <a:bodyPr/>
        <a:lstStyle/>
        <a:p>
          <a:r>
            <a:rPr lang="en-GB" dirty="0"/>
            <a:t>Develop a unique cover-based feature for a game developed in Unity, “Patient Zero”.</a:t>
          </a:r>
          <a:endParaRPr lang="en-US" dirty="0"/>
        </a:p>
      </dgm:t>
    </dgm:pt>
    <dgm:pt modelId="{F4431E54-1E3C-4582-9880-953FB21A470F}" type="parTrans" cxnId="{F275DA34-D51A-4AD4-BB17-A85775E4AA6F}">
      <dgm:prSet/>
      <dgm:spPr/>
      <dgm:t>
        <a:bodyPr/>
        <a:lstStyle/>
        <a:p>
          <a:endParaRPr lang="en-US"/>
        </a:p>
      </dgm:t>
    </dgm:pt>
    <dgm:pt modelId="{953C3D46-5D3B-4089-8EDD-1E9EC02CC690}" type="sibTrans" cxnId="{F275DA34-D51A-4AD4-BB17-A85775E4AA6F}">
      <dgm:prSet/>
      <dgm:spPr/>
      <dgm:t>
        <a:bodyPr/>
        <a:lstStyle/>
        <a:p>
          <a:endParaRPr lang="en-US"/>
        </a:p>
      </dgm:t>
    </dgm:pt>
    <dgm:pt modelId="{C5EB15E1-9B1D-4C6A-8DBC-14440A77F106}">
      <dgm:prSet/>
      <dgm:spPr/>
      <dgm:t>
        <a:bodyPr/>
        <a:lstStyle/>
        <a:p>
          <a:r>
            <a:rPr lang="en-GB"/>
            <a:t>Attempt to reduce the need for hardware upgrade with every new game release;</a:t>
          </a:r>
          <a:endParaRPr lang="en-US"/>
        </a:p>
      </dgm:t>
    </dgm:pt>
    <dgm:pt modelId="{3C97F2FB-6AC1-45B6-ADB6-7DBF7CF7A8A5}" type="parTrans" cxnId="{89F67BF2-A1E1-4332-8FEE-20B4B9586BEC}">
      <dgm:prSet/>
      <dgm:spPr/>
      <dgm:t>
        <a:bodyPr/>
        <a:lstStyle/>
        <a:p>
          <a:endParaRPr lang="en-US"/>
        </a:p>
      </dgm:t>
    </dgm:pt>
    <dgm:pt modelId="{C7E6F46A-2973-45C8-A32E-BD86B501359F}" type="sibTrans" cxnId="{89F67BF2-A1E1-4332-8FEE-20B4B9586BEC}">
      <dgm:prSet/>
      <dgm:spPr/>
      <dgm:t>
        <a:bodyPr/>
        <a:lstStyle/>
        <a:p>
          <a:endParaRPr lang="en-US"/>
        </a:p>
      </dgm:t>
    </dgm:pt>
    <dgm:pt modelId="{C446B453-CB79-459A-896D-BF79E95AE995}">
      <dgm:prSet/>
      <dgm:spPr/>
      <dgm:t>
        <a:bodyPr/>
        <a:lstStyle/>
        <a:p>
          <a:pPr>
            <a:defRPr b="1"/>
          </a:pPr>
          <a:r>
            <a:rPr lang="en-GB"/>
            <a:t>Project Aims:</a:t>
          </a:r>
          <a:endParaRPr lang="en-US"/>
        </a:p>
      </dgm:t>
    </dgm:pt>
    <dgm:pt modelId="{7537A6C8-6F7A-4120-BF45-D1D299987B57}" type="parTrans" cxnId="{82A8728A-56D9-4F55-893B-D688EAD625E4}">
      <dgm:prSet/>
      <dgm:spPr/>
      <dgm:t>
        <a:bodyPr/>
        <a:lstStyle/>
        <a:p>
          <a:endParaRPr lang="en-US"/>
        </a:p>
      </dgm:t>
    </dgm:pt>
    <dgm:pt modelId="{01BA2695-C178-46C9-869E-746DA3D3E165}" type="sibTrans" cxnId="{82A8728A-56D9-4F55-893B-D688EAD625E4}">
      <dgm:prSet/>
      <dgm:spPr/>
      <dgm:t>
        <a:bodyPr/>
        <a:lstStyle/>
        <a:p>
          <a:endParaRPr lang="en-US"/>
        </a:p>
      </dgm:t>
    </dgm:pt>
    <dgm:pt modelId="{B5B42F22-E2F3-487B-96FE-F45234EDE1D6}">
      <dgm:prSet/>
      <dgm:spPr/>
      <dgm:t>
        <a:bodyPr/>
        <a:lstStyle/>
        <a:p>
          <a:r>
            <a:rPr lang="en-GB"/>
            <a:t>Review the multithreading objective in relation to Unity Jobs System;</a:t>
          </a:r>
          <a:endParaRPr lang="en-US"/>
        </a:p>
      </dgm:t>
    </dgm:pt>
    <dgm:pt modelId="{D9248157-0F44-4B25-B80C-824A89CDB2CB}" type="parTrans" cxnId="{9C89FB9B-9A3E-4879-B93F-A52FADC2D7FE}">
      <dgm:prSet/>
      <dgm:spPr/>
      <dgm:t>
        <a:bodyPr/>
        <a:lstStyle/>
        <a:p>
          <a:endParaRPr lang="en-US"/>
        </a:p>
      </dgm:t>
    </dgm:pt>
    <dgm:pt modelId="{D6002AAB-04F6-49BA-B488-BC79DB4D9EFB}" type="sibTrans" cxnId="{9C89FB9B-9A3E-4879-B93F-A52FADC2D7FE}">
      <dgm:prSet/>
      <dgm:spPr/>
      <dgm:t>
        <a:bodyPr/>
        <a:lstStyle/>
        <a:p>
          <a:endParaRPr lang="en-US"/>
        </a:p>
      </dgm:t>
    </dgm:pt>
    <dgm:pt modelId="{DF97EBD9-CF02-448E-90D7-1153E8105F4C}">
      <dgm:prSet/>
      <dgm:spPr/>
      <dgm:t>
        <a:bodyPr/>
        <a:lstStyle/>
        <a:p>
          <a:r>
            <a:rPr lang="en-GB"/>
            <a:t>Create individual sequences of instructions for AI agent functionalities;</a:t>
          </a:r>
          <a:endParaRPr lang="en-US"/>
        </a:p>
      </dgm:t>
    </dgm:pt>
    <dgm:pt modelId="{436B8C17-460A-4253-9F34-32D13223454F}" type="parTrans" cxnId="{B618E162-30F7-43FF-AAB2-6FAB54272F47}">
      <dgm:prSet/>
      <dgm:spPr/>
      <dgm:t>
        <a:bodyPr/>
        <a:lstStyle/>
        <a:p>
          <a:endParaRPr lang="en-US"/>
        </a:p>
      </dgm:t>
    </dgm:pt>
    <dgm:pt modelId="{AAA46D33-FB56-4D7E-9ECE-F0B77C23DE63}" type="sibTrans" cxnId="{B618E162-30F7-43FF-AAB2-6FAB54272F47}">
      <dgm:prSet/>
      <dgm:spPr/>
      <dgm:t>
        <a:bodyPr/>
        <a:lstStyle/>
        <a:p>
          <a:endParaRPr lang="en-US"/>
        </a:p>
      </dgm:t>
    </dgm:pt>
    <dgm:pt modelId="{7B48D625-C58F-4DBA-A300-B66508C246C7}">
      <dgm:prSet/>
      <dgm:spPr/>
      <dgm:t>
        <a:bodyPr/>
        <a:lstStyle/>
        <a:p>
          <a:r>
            <a:rPr lang="en-GB"/>
            <a:t>Develop AI dynamic cover at run-time, eliminating the pre-set position framework;</a:t>
          </a:r>
          <a:endParaRPr lang="en-US"/>
        </a:p>
      </dgm:t>
    </dgm:pt>
    <dgm:pt modelId="{71DC5DCD-3667-4286-A47E-EFDFF405623E}" type="parTrans" cxnId="{F42559DF-81BE-4DB6-991D-34550E3EEDAF}">
      <dgm:prSet/>
      <dgm:spPr/>
      <dgm:t>
        <a:bodyPr/>
        <a:lstStyle/>
        <a:p>
          <a:endParaRPr lang="en-US"/>
        </a:p>
      </dgm:t>
    </dgm:pt>
    <dgm:pt modelId="{849F4AE7-C364-4C2C-9A6A-48FFE395F10C}" type="sibTrans" cxnId="{F42559DF-81BE-4DB6-991D-34550E3EEDAF}">
      <dgm:prSet/>
      <dgm:spPr/>
      <dgm:t>
        <a:bodyPr/>
        <a:lstStyle/>
        <a:p>
          <a:endParaRPr lang="en-US"/>
        </a:p>
      </dgm:t>
    </dgm:pt>
    <dgm:pt modelId="{0D5C433F-D5A3-472F-859D-AE4DA16E44D6}">
      <dgm:prSet/>
      <dgm:spPr/>
      <dgm:t>
        <a:bodyPr/>
        <a:lstStyle/>
        <a:p>
          <a:r>
            <a:rPr lang="en-GB"/>
            <a:t>Improve the current implemented coordination framework, A* Pathfinder.</a:t>
          </a:r>
          <a:endParaRPr lang="en-US"/>
        </a:p>
      </dgm:t>
    </dgm:pt>
    <dgm:pt modelId="{C33D7D5F-7991-446B-80C0-D62F94ECB503}" type="parTrans" cxnId="{21875FC8-470D-4FE0-9AD2-EEF4676824B3}">
      <dgm:prSet/>
      <dgm:spPr/>
      <dgm:t>
        <a:bodyPr/>
        <a:lstStyle/>
        <a:p>
          <a:endParaRPr lang="en-US"/>
        </a:p>
      </dgm:t>
    </dgm:pt>
    <dgm:pt modelId="{7F8C4981-4489-4F55-AE5B-77DFD2B89B24}" type="sibTrans" cxnId="{21875FC8-470D-4FE0-9AD2-EEF4676824B3}">
      <dgm:prSet/>
      <dgm:spPr/>
      <dgm:t>
        <a:bodyPr/>
        <a:lstStyle/>
        <a:p>
          <a:endParaRPr lang="en-US"/>
        </a:p>
      </dgm:t>
    </dgm:pt>
    <dgm:pt modelId="{EC57EBB3-37E4-45E4-AE97-15D955D37F4F}" type="pres">
      <dgm:prSet presAssocID="{FD47BC27-768B-459A-A172-2C331DE0D598}" presName="root" presStyleCnt="0">
        <dgm:presLayoutVars>
          <dgm:dir/>
          <dgm:resizeHandles val="exact"/>
        </dgm:presLayoutVars>
      </dgm:prSet>
      <dgm:spPr/>
    </dgm:pt>
    <dgm:pt modelId="{940F0084-E3FB-405C-8B0A-2286A2B499AD}" type="pres">
      <dgm:prSet presAssocID="{9951EF0A-5685-4359-9595-D4389DB93928}" presName="compNode" presStyleCnt="0"/>
      <dgm:spPr/>
    </dgm:pt>
    <dgm:pt modelId="{064767B2-9188-41BA-BC93-132B85BF7799}" type="pres">
      <dgm:prSet presAssocID="{9951EF0A-5685-4359-9595-D4389DB939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85ECB40-401C-4377-AC6A-8DBDFF4E0A07}" type="pres">
      <dgm:prSet presAssocID="{9951EF0A-5685-4359-9595-D4389DB93928}" presName="iconSpace" presStyleCnt="0"/>
      <dgm:spPr/>
    </dgm:pt>
    <dgm:pt modelId="{EEB6B39C-43AF-4E6B-B62D-FD3DF6C910D4}" type="pres">
      <dgm:prSet presAssocID="{9951EF0A-5685-4359-9595-D4389DB93928}" presName="parTx" presStyleLbl="revTx" presStyleIdx="0" presStyleCnt="4">
        <dgm:presLayoutVars>
          <dgm:chMax val="0"/>
          <dgm:chPref val="0"/>
        </dgm:presLayoutVars>
      </dgm:prSet>
      <dgm:spPr/>
    </dgm:pt>
    <dgm:pt modelId="{7BAEED54-F58D-4761-BA43-4C83A83F97C3}" type="pres">
      <dgm:prSet presAssocID="{9951EF0A-5685-4359-9595-D4389DB93928}" presName="txSpace" presStyleCnt="0"/>
      <dgm:spPr/>
    </dgm:pt>
    <dgm:pt modelId="{F9178377-B505-45F5-A17A-558BC287136F}" type="pres">
      <dgm:prSet presAssocID="{9951EF0A-5685-4359-9595-D4389DB93928}" presName="desTx" presStyleLbl="revTx" presStyleIdx="1" presStyleCnt="4">
        <dgm:presLayoutVars/>
      </dgm:prSet>
      <dgm:spPr/>
    </dgm:pt>
    <dgm:pt modelId="{35EE453C-EF7E-4754-A393-CCECD253FBCB}" type="pres">
      <dgm:prSet presAssocID="{5AD54BC2-A42C-4745-B232-245747A30532}" presName="sibTrans" presStyleCnt="0"/>
      <dgm:spPr/>
    </dgm:pt>
    <dgm:pt modelId="{D252526E-A872-445C-A28A-E4B568397C02}" type="pres">
      <dgm:prSet presAssocID="{C446B453-CB79-459A-896D-BF79E95AE995}" presName="compNode" presStyleCnt="0"/>
      <dgm:spPr/>
    </dgm:pt>
    <dgm:pt modelId="{F538BC54-5713-41DC-A828-2BE51067E700}" type="pres">
      <dgm:prSet presAssocID="{C446B453-CB79-459A-896D-BF79E95AE99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DBFFA7D-FD08-4FAD-9477-2BFE10FE8AC7}" type="pres">
      <dgm:prSet presAssocID="{C446B453-CB79-459A-896D-BF79E95AE995}" presName="iconSpace" presStyleCnt="0"/>
      <dgm:spPr/>
    </dgm:pt>
    <dgm:pt modelId="{31C38F68-D616-4FCB-924B-5F7A1D2E14AD}" type="pres">
      <dgm:prSet presAssocID="{C446B453-CB79-459A-896D-BF79E95AE995}" presName="parTx" presStyleLbl="revTx" presStyleIdx="2" presStyleCnt="4">
        <dgm:presLayoutVars>
          <dgm:chMax val="0"/>
          <dgm:chPref val="0"/>
        </dgm:presLayoutVars>
      </dgm:prSet>
      <dgm:spPr/>
    </dgm:pt>
    <dgm:pt modelId="{29BCB14C-E409-485D-8CF4-3B4AB300DAF4}" type="pres">
      <dgm:prSet presAssocID="{C446B453-CB79-459A-896D-BF79E95AE995}" presName="txSpace" presStyleCnt="0"/>
      <dgm:spPr/>
    </dgm:pt>
    <dgm:pt modelId="{580BA493-F038-4BFB-89B0-464D84B92FA2}" type="pres">
      <dgm:prSet presAssocID="{C446B453-CB79-459A-896D-BF79E95AE995}" presName="desTx" presStyleLbl="revTx" presStyleIdx="3" presStyleCnt="4">
        <dgm:presLayoutVars/>
      </dgm:prSet>
      <dgm:spPr/>
    </dgm:pt>
  </dgm:ptLst>
  <dgm:cxnLst>
    <dgm:cxn modelId="{DF8D7502-43F1-4D73-BD35-4472A503392F}" type="presOf" srcId="{DF97EBD9-CF02-448E-90D7-1153E8105F4C}" destId="{580BA493-F038-4BFB-89B0-464D84B92FA2}" srcOrd="0" destOrd="1" presId="urn:microsoft.com/office/officeart/2018/2/layout/IconLabelDescriptionList"/>
    <dgm:cxn modelId="{0A3C1A27-31C2-42E2-9648-0DBFF4947D2A}" type="presOf" srcId="{0D5C433F-D5A3-472F-859D-AE4DA16E44D6}" destId="{580BA493-F038-4BFB-89B0-464D84B92FA2}" srcOrd="0" destOrd="3" presId="urn:microsoft.com/office/officeart/2018/2/layout/IconLabelDescriptionList"/>
    <dgm:cxn modelId="{F275DA34-D51A-4AD4-BB17-A85775E4AA6F}" srcId="{9951EF0A-5685-4359-9595-D4389DB93928}" destId="{C5A9D179-2B14-43A2-911D-37413A0C60F0}" srcOrd="0" destOrd="0" parTransId="{F4431E54-1E3C-4582-9880-953FB21A470F}" sibTransId="{953C3D46-5D3B-4089-8EDD-1E9EC02CC690}"/>
    <dgm:cxn modelId="{35E53237-AA6F-4876-A9E6-85DEF701839A}" type="presOf" srcId="{C5A9D179-2B14-43A2-911D-37413A0C60F0}" destId="{F9178377-B505-45F5-A17A-558BC287136F}" srcOrd="0" destOrd="0" presId="urn:microsoft.com/office/officeart/2018/2/layout/IconLabelDescriptionList"/>
    <dgm:cxn modelId="{D846673E-88B4-4EFA-8AD4-15054B365A2E}" type="presOf" srcId="{B5B42F22-E2F3-487B-96FE-F45234EDE1D6}" destId="{580BA493-F038-4BFB-89B0-464D84B92FA2}" srcOrd="0" destOrd="0" presId="urn:microsoft.com/office/officeart/2018/2/layout/IconLabelDescriptionList"/>
    <dgm:cxn modelId="{B618E162-30F7-43FF-AAB2-6FAB54272F47}" srcId="{C446B453-CB79-459A-896D-BF79E95AE995}" destId="{DF97EBD9-CF02-448E-90D7-1153E8105F4C}" srcOrd="1" destOrd="0" parTransId="{436B8C17-460A-4253-9F34-32D13223454F}" sibTransId="{AAA46D33-FB56-4D7E-9ECE-F0B77C23DE63}"/>
    <dgm:cxn modelId="{DC53836F-D809-490A-9513-C2F8DAEE9DBC}" type="presOf" srcId="{C446B453-CB79-459A-896D-BF79E95AE995}" destId="{31C38F68-D616-4FCB-924B-5F7A1D2E14AD}" srcOrd="0" destOrd="0" presId="urn:microsoft.com/office/officeart/2018/2/layout/IconLabelDescriptionList"/>
    <dgm:cxn modelId="{F4CFEC83-CD34-4DED-AFAA-5AE88B5CFE9B}" type="presOf" srcId="{9951EF0A-5685-4359-9595-D4389DB93928}" destId="{EEB6B39C-43AF-4E6B-B62D-FD3DF6C910D4}" srcOrd="0" destOrd="0" presId="urn:microsoft.com/office/officeart/2018/2/layout/IconLabelDescriptionList"/>
    <dgm:cxn modelId="{82A8728A-56D9-4F55-893B-D688EAD625E4}" srcId="{FD47BC27-768B-459A-A172-2C331DE0D598}" destId="{C446B453-CB79-459A-896D-BF79E95AE995}" srcOrd="1" destOrd="0" parTransId="{7537A6C8-6F7A-4120-BF45-D1D299987B57}" sibTransId="{01BA2695-C178-46C9-869E-746DA3D3E165}"/>
    <dgm:cxn modelId="{9C89FB9B-9A3E-4879-B93F-A52FADC2D7FE}" srcId="{C446B453-CB79-459A-896D-BF79E95AE995}" destId="{B5B42F22-E2F3-487B-96FE-F45234EDE1D6}" srcOrd="0" destOrd="0" parTransId="{D9248157-0F44-4B25-B80C-824A89CDB2CB}" sibTransId="{D6002AAB-04F6-49BA-B488-BC79DB4D9EFB}"/>
    <dgm:cxn modelId="{2BF74CC7-0F39-4BBC-9925-A1AF068D073C}" type="presOf" srcId="{C5EB15E1-9B1D-4C6A-8DBC-14440A77F106}" destId="{F9178377-B505-45F5-A17A-558BC287136F}" srcOrd="0" destOrd="1" presId="urn:microsoft.com/office/officeart/2018/2/layout/IconLabelDescriptionList"/>
    <dgm:cxn modelId="{21875FC8-470D-4FE0-9AD2-EEF4676824B3}" srcId="{C446B453-CB79-459A-896D-BF79E95AE995}" destId="{0D5C433F-D5A3-472F-859D-AE4DA16E44D6}" srcOrd="3" destOrd="0" parTransId="{C33D7D5F-7991-446B-80C0-D62F94ECB503}" sibTransId="{7F8C4981-4489-4F55-AE5B-77DFD2B89B24}"/>
    <dgm:cxn modelId="{94DD0DCC-2262-4B98-B12C-DCD98538D437}" type="presOf" srcId="{7B48D625-C58F-4DBA-A300-B66508C246C7}" destId="{580BA493-F038-4BFB-89B0-464D84B92FA2}" srcOrd="0" destOrd="2" presId="urn:microsoft.com/office/officeart/2018/2/layout/IconLabelDescriptionList"/>
    <dgm:cxn modelId="{F42559DF-81BE-4DB6-991D-34550E3EEDAF}" srcId="{C446B453-CB79-459A-896D-BF79E95AE995}" destId="{7B48D625-C58F-4DBA-A300-B66508C246C7}" srcOrd="2" destOrd="0" parTransId="{71DC5DCD-3667-4286-A47E-EFDFF405623E}" sibTransId="{849F4AE7-C364-4C2C-9A6A-48FFE395F10C}"/>
    <dgm:cxn modelId="{497862E1-8B1D-4431-82BB-0E9E04009144}" srcId="{FD47BC27-768B-459A-A172-2C331DE0D598}" destId="{9951EF0A-5685-4359-9595-D4389DB93928}" srcOrd="0" destOrd="0" parTransId="{9A04D4EA-5F2F-4102-9E37-F36C485B5847}" sibTransId="{5AD54BC2-A42C-4745-B232-245747A30532}"/>
    <dgm:cxn modelId="{89F67BF2-A1E1-4332-8FEE-20B4B9586BEC}" srcId="{9951EF0A-5685-4359-9595-D4389DB93928}" destId="{C5EB15E1-9B1D-4C6A-8DBC-14440A77F106}" srcOrd="1" destOrd="0" parTransId="{3C97F2FB-6AC1-45B6-ADB6-7DBF7CF7A8A5}" sibTransId="{C7E6F46A-2973-45C8-A32E-BD86B501359F}"/>
    <dgm:cxn modelId="{E08EBBF3-BB22-40E7-8AC5-4484BD7027EA}" type="presOf" srcId="{FD47BC27-768B-459A-A172-2C331DE0D598}" destId="{EC57EBB3-37E4-45E4-AE97-15D955D37F4F}" srcOrd="0" destOrd="0" presId="urn:microsoft.com/office/officeart/2018/2/layout/IconLabelDescriptionList"/>
    <dgm:cxn modelId="{D1C61768-AC6F-4F93-97AD-C3B0E019F95E}" type="presParOf" srcId="{EC57EBB3-37E4-45E4-AE97-15D955D37F4F}" destId="{940F0084-E3FB-405C-8B0A-2286A2B499AD}" srcOrd="0" destOrd="0" presId="urn:microsoft.com/office/officeart/2018/2/layout/IconLabelDescriptionList"/>
    <dgm:cxn modelId="{C650E0E5-17FF-4F0C-B840-DAFC05200125}" type="presParOf" srcId="{940F0084-E3FB-405C-8B0A-2286A2B499AD}" destId="{064767B2-9188-41BA-BC93-132B85BF7799}" srcOrd="0" destOrd="0" presId="urn:microsoft.com/office/officeart/2018/2/layout/IconLabelDescriptionList"/>
    <dgm:cxn modelId="{CA054FFD-ECA7-4245-AFDC-D9A41099D789}" type="presParOf" srcId="{940F0084-E3FB-405C-8B0A-2286A2B499AD}" destId="{B85ECB40-401C-4377-AC6A-8DBDFF4E0A07}" srcOrd="1" destOrd="0" presId="urn:microsoft.com/office/officeart/2018/2/layout/IconLabelDescriptionList"/>
    <dgm:cxn modelId="{8143097E-1C25-4AF7-9E84-2878FB9840B0}" type="presParOf" srcId="{940F0084-E3FB-405C-8B0A-2286A2B499AD}" destId="{EEB6B39C-43AF-4E6B-B62D-FD3DF6C910D4}" srcOrd="2" destOrd="0" presId="urn:microsoft.com/office/officeart/2018/2/layout/IconLabelDescriptionList"/>
    <dgm:cxn modelId="{FEE946BB-7B82-4E34-8180-89EA7746B8BE}" type="presParOf" srcId="{940F0084-E3FB-405C-8B0A-2286A2B499AD}" destId="{7BAEED54-F58D-4761-BA43-4C83A83F97C3}" srcOrd="3" destOrd="0" presId="urn:microsoft.com/office/officeart/2018/2/layout/IconLabelDescriptionList"/>
    <dgm:cxn modelId="{CC8E80B4-108E-44DC-9F18-ED902017FC20}" type="presParOf" srcId="{940F0084-E3FB-405C-8B0A-2286A2B499AD}" destId="{F9178377-B505-45F5-A17A-558BC287136F}" srcOrd="4" destOrd="0" presId="urn:microsoft.com/office/officeart/2018/2/layout/IconLabelDescriptionList"/>
    <dgm:cxn modelId="{0D9C7E21-CBB4-4AF7-8AF7-78053F557CF9}" type="presParOf" srcId="{EC57EBB3-37E4-45E4-AE97-15D955D37F4F}" destId="{35EE453C-EF7E-4754-A393-CCECD253FBCB}" srcOrd="1" destOrd="0" presId="urn:microsoft.com/office/officeart/2018/2/layout/IconLabelDescriptionList"/>
    <dgm:cxn modelId="{A17902B7-DC1F-4DA3-A18E-A66E862F7669}" type="presParOf" srcId="{EC57EBB3-37E4-45E4-AE97-15D955D37F4F}" destId="{D252526E-A872-445C-A28A-E4B568397C02}" srcOrd="2" destOrd="0" presId="urn:microsoft.com/office/officeart/2018/2/layout/IconLabelDescriptionList"/>
    <dgm:cxn modelId="{6093F22E-426C-48B7-907C-5D3F672D469E}" type="presParOf" srcId="{D252526E-A872-445C-A28A-E4B568397C02}" destId="{F538BC54-5713-41DC-A828-2BE51067E700}" srcOrd="0" destOrd="0" presId="urn:microsoft.com/office/officeart/2018/2/layout/IconLabelDescriptionList"/>
    <dgm:cxn modelId="{A8538925-94F7-4BB3-8FFA-926125BE7234}" type="presParOf" srcId="{D252526E-A872-445C-A28A-E4B568397C02}" destId="{FDBFFA7D-FD08-4FAD-9477-2BFE10FE8AC7}" srcOrd="1" destOrd="0" presId="urn:microsoft.com/office/officeart/2018/2/layout/IconLabelDescriptionList"/>
    <dgm:cxn modelId="{FD24444D-BEB3-440B-9E32-D5243A22E1DA}" type="presParOf" srcId="{D252526E-A872-445C-A28A-E4B568397C02}" destId="{31C38F68-D616-4FCB-924B-5F7A1D2E14AD}" srcOrd="2" destOrd="0" presId="urn:microsoft.com/office/officeart/2018/2/layout/IconLabelDescriptionList"/>
    <dgm:cxn modelId="{36D0E08A-4177-4CAF-A9B6-2BD707B5CDF4}" type="presParOf" srcId="{D252526E-A872-445C-A28A-E4B568397C02}" destId="{29BCB14C-E409-485D-8CF4-3B4AB300DAF4}" srcOrd="3" destOrd="0" presId="urn:microsoft.com/office/officeart/2018/2/layout/IconLabelDescriptionList"/>
    <dgm:cxn modelId="{3E64CDDB-C779-4436-93B3-938543F103DE}" type="presParOf" srcId="{D252526E-A872-445C-A28A-E4B568397C02}" destId="{580BA493-F038-4BFB-89B0-464D84B92FA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767B2-9188-41BA-BC93-132B85BF7799}">
      <dsp:nvSpPr>
        <dsp:cNvPr id="0" name=""/>
        <dsp:cNvSpPr/>
      </dsp:nvSpPr>
      <dsp:spPr>
        <a:xfrm>
          <a:off x="564387" y="140278"/>
          <a:ext cx="1510523" cy="14131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B6B39C-43AF-4E6B-B62D-FD3DF6C910D4}">
      <dsp:nvSpPr>
        <dsp:cNvPr id="0" name=""/>
        <dsp:cNvSpPr/>
      </dsp:nvSpPr>
      <dsp:spPr>
        <a:xfrm>
          <a:off x="564387" y="1728452"/>
          <a:ext cx="4315781" cy="60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GB" sz="3600" kern="1200"/>
            <a:t>Project Target:</a:t>
          </a:r>
          <a:endParaRPr lang="en-US" sz="3600" kern="1200"/>
        </a:p>
      </dsp:txBody>
      <dsp:txXfrm>
        <a:off x="564387" y="1728452"/>
        <a:ext cx="4315781" cy="605627"/>
      </dsp:txXfrm>
    </dsp:sp>
    <dsp:sp modelId="{F9178377-B505-45F5-A17A-558BC287136F}">
      <dsp:nvSpPr>
        <dsp:cNvPr id="0" name=""/>
        <dsp:cNvSpPr/>
      </dsp:nvSpPr>
      <dsp:spPr>
        <a:xfrm>
          <a:off x="564387" y="2415496"/>
          <a:ext cx="4315781" cy="1795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dirty="0"/>
            <a:t>Develop a unique cover-based feature for a game developed in Unity, “Patient Zero”.</a:t>
          </a:r>
          <a:endParaRPr lang="en-US" sz="1700" kern="1200" dirty="0"/>
        </a:p>
        <a:p>
          <a:pPr marL="0" lvl="0" indent="0" algn="l" defTabSz="755650">
            <a:lnSpc>
              <a:spcPct val="90000"/>
            </a:lnSpc>
            <a:spcBef>
              <a:spcPct val="0"/>
            </a:spcBef>
            <a:spcAft>
              <a:spcPct val="35000"/>
            </a:spcAft>
            <a:buNone/>
          </a:pPr>
          <a:r>
            <a:rPr lang="en-GB" sz="1700" kern="1200"/>
            <a:t>Attempt to reduce the need for hardware upgrade with every new game release;</a:t>
          </a:r>
          <a:endParaRPr lang="en-US" sz="1700" kern="1200"/>
        </a:p>
      </dsp:txBody>
      <dsp:txXfrm>
        <a:off x="564387" y="2415496"/>
        <a:ext cx="4315781" cy="1795563"/>
      </dsp:txXfrm>
    </dsp:sp>
    <dsp:sp modelId="{F538BC54-5713-41DC-A828-2BE51067E700}">
      <dsp:nvSpPr>
        <dsp:cNvPr id="0" name=""/>
        <dsp:cNvSpPr/>
      </dsp:nvSpPr>
      <dsp:spPr>
        <a:xfrm>
          <a:off x="5635430" y="140278"/>
          <a:ext cx="1510523" cy="14131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C38F68-D616-4FCB-924B-5F7A1D2E14AD}">
      <dsp:nvSpPr>
        <dsp:cNvPr id="0" name=""/>
        <dsp:cNvSpPr/>
      </dsp:nvSpPr>
      <dsp:spPr>
        <a:xfrm>
          <a:off x="5635430" y="1728452"/>
          <a:ext cx="4315781" cy="60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GB" sz="3600" kern="1200"/>
            <a:t>Project Aims:</a:t>
          </a:r>
          <a:endParaRPr lang="en-US" sz="3600" kern="1200"/>
        </a:p>
      </dsp:txBody>
      <dsp:txXfrm>
        <a:off x="5635430" y="1728452"/>
        <a:ext cx="4315781" cy="605627"/>
      </dsp:txXfrm>
    </dsp:sp>
    <dsp:sp modelId="{580BA493-F038-4BFB-89B0-464D84B92FA2}">
      <dsp:nvSpPr>
        <dsp:cNvPr id="0" name=""/>
        <dsp:cNvSpPr/>
      </dsp:nvSpPr>
      <dsp:spPr>
        <a:xfrm>
          <a:off x="5635430" y="2415496"/>
          <a:ext cx="4315781" cy="1795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t>Review the multithreading objective in relation to Unity Jobs System;</a:t>
          </a:r>
          <a:endParaRPr lang="en-US" sz="1700" kern="1200"/>
        </a:p>
        <a:p>
          <a:pPr marL="0" lvl="0" indent="0" algn="l" defTabSz="755650">
            <a:lnSpc>
              <a:spcPct val="90000"/>
            </a:lnSpc>
            <a:spcBef>
              <a:spcPct val="0"/>
            </a:spcBef>
            <a:spcAft>
              <a:spcPct val="35000"/>
            </a:spcAft>
            <a:buNone/>
          </a:pPr>
          <a:r>
            <a:rPr lang="en-GB" sz="1700" kern="1200"/>
            <a:t>Create individual sequences of instructions for AI agent functionalities;</a:t>
          </a:r>
          <a:endParaRPr lang="en-US" sz="1700" kern="1200"/>
        </a:p>
        <a:p>
          <a:pPr marL="0" lvl="0" indent="0" algn="l" defTabSz="755650">
            <a:lnSpc>
              <a:spcPct val="90000"/>
            </a:lnSpc>
            <a:spcBef>
              <a:spcPct val="0"/>
            </a:spcBef>
            <a:spcAft>
              <a:spcPct val="35000"/>
            </a:spcAft>
            <a:buNone/>
          </a:pPr>
          <a:r>
            <a:rPr lang="en-GB" sz="1700" kern="1200"/>
            <a:t>Develop AI dynamic cover at run-time, eliminating the pre-set position framework;</a:t>
          </a:r>
          <a:endParaRPr lang="en-US" sz="1700" kern="1200"/>
        </a:p>
        <a:p>
          <a:pPr marL="0" lvl="0" indent="0" algn="l" defTabSz="755650">
            <a:lnSpc>
              <a:spcPct val="90000"/>
            </a:lnSpc>
            <a:spcBef>
              <a:spcPct val="0"/>
            </a:spcBef>
            <a:spcAft>
              <a:spcPct val="35000"/>
            </a:spcAft>
            <a:buNone/>
          </a:pPr>
          <a:r>
            <a:rPr lang="en-GB" sz="1700" kern="1200"/>
            <a:t>Improve the current implemented coordination framework, A* Pathfinder.</a:t>
          </a:r>
          <a:endParaRPr lang="en-US" sz="1700" kern="1200"/>
        </a:p>
      </dsp:txBody>
      <dsp:txXfrm>
        <a:off x="5635430" y="2415496"/>
        <a:ext cx="4315781" cy="179556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A558C40C-C58E-4E40-BE5F-79E9B368EE93}" type="datetimeFigureOut">
              <a:rPr lang="en-GB" smtClean="0"/>
              <a:t>17/05/2019</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62638DA-1799-4B9B-AFC8-07D646EE0EC5}" type="slidenum">
              <a:rPr lang="en-GB" smtClean="0"/>
              <a:t>‹#›</a:t>
            </a:fld>
            <a:endParaRPr lang="en-GB"/>
          </a:p>
        </p:txBody>
      </p:sp>
    </p:spTree>
    <p:extLst>
      <p:ext uri="{BB962C8B-B14F-4D97-AF65-F5344CB8AC3E}">
        <p14:creationId xmlns:p14="http://schemas.microsoft.com/office/powerpoint/2010/main" val="743154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high number of articles on IEEE related with Unity game engine</a:t>
            </a:r>
          </a:p>
        </p:txBody>
      </p:sp>
      <p:sp>
        <p:nvSpPr>
          <p:cNvPr id="4" name="Slide Number Placeholder 3"/>
          <p:cNvSpPr>
            <a:spLocks noGrp="1"/>
          </p:cNvSpPr>
          <p:nvPr>
            <p:ph type="sldNum" sz="quarter" idx="5"/>
          </p:nvPr>
        </p:nvSpPr>
        <p:spPr/>
        <p:txBody>
          <a:bodyPr/>
          <a:lstStyle/>
          <a:p>
            <a:fld id="{862638DA-1799-4B9B-AFC8-07D646EE0EC5}" type="slidenum">
              <a:rPr lang="en-GB" smtClean="0"/>
              <a:t>2</a:t>
            </a:fld>
            <a:endParaRPr lang="en-GB"/>
          </a:p>
        </p:txBody>
      </p:sp>
    </p:spTree>
    <p:extLst>
      <p:ext uri="{BB962C8B-B14F-4D97-AF65-F5344CB8AC3E}">
        <p14:creationId xmlns:p14="http://schemas.microsoft.com/office/powerpoint/2010/main" val="239138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Gamming become a job, tournaments are held with a substantial amount of cash prize.</a:t>
            </a:r>
          </a:p>
          <a:p>
            <a:r>
              <a:rPr lang="en-GB" dirty="0"/>
              <a:t>It takes a large amount of time to create a game</a:t>
            </a:r>
          </a:p>
          <a:p>
            <a:r>
              <a:rPr lang="en-GB" dirty="0"/>
              <a:t>This is where game engines come to life.</a:t>
            </a:r>
          </a:p>
        </p:txBody>
      </p:sp>
      <p:sp>
        <p:nvSpPr>
          <p:cNvPr id="4" name="Slide Number Placeholder 3"/>
          <p:cNvSpPr>
            <a:spLocks noGrp="1"/>
          </p:cNvSpPr>
          <p:nvPr>
            <p:ph type="sldNum" sz="quarter" idx="5"/>
          </p:nvPr>
        </p:nvSpPr>
        <p:spPr/>
        <p:txBody>
          <a:bodyPr/>
          <a:lstStyle/>
          <a:p>
            <a:fld id="{862638DA-1799-4B9B-AFC8-07D646EE0EC5}" type="slidenum">
              <a:rPr lang="en-GB" smtClean="0"/>
              <a:t>3</a:t>
            </a:fld>
            <a:endParaRPr lang="en-GB"/>
          </a:p>
        </p:txBody>
      </p:sp>
    </p:spTree>
    <p:extLst>
      <p:ext uri="{BB962C8B-B14F-4D97-AF65-F5344CB8AC3E}">
        <p14:creationId xmlns:p14="http://schemas.microsoft.com/office/powerpoint/2010/main" val="2612143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Allow the developer space and time to focus on features that can make its software unique. </a:t>
            </a:r>
            <a:endParaRPr lang="en-GB" dirty="0"/>
          </a:p>
        </p:txBody>
      </p:sp>
      <p:sp>
        <p:nvSpPr>
          <p:cNvPr id="4" name="Slide Number Placeholder 3"/>
          <p:cNvSpPr>
            <a:spLocks noGrp="1"/>
          </p:cNvSpPr>
          <p:nvPr>
            <p:ph type="sldNum" sz="quarter" idx="5"/>
          </p:nvPr>
        </p:nvSpPr>
        <p:spPr/>
        <p:txBody>
          <a:bodyPr/>
          <a:lstStyle/>
          <a:p>
            <a:fld id="{862638DA-1799-4B9B-AFC8-07D646EE0EC5}" type="slidenum">
              <a:rPr lang="en-GB" smtClean="0"/>
              <a:t>4</a:t>
            </a:fld>
            <a:endParaRPr lang="en-GB"/>
          </a:p>
        </p:txBody>
      </p:sp>
    </p:spTree>
    <p:extLst>
      <p:ext uri="{BB962C8B-B14F-4D97-AF65-F5344CB8AC3E}">
        <p14:creationId xmlns:p14="http://schemas.microsoft.com/office/powerpoint/2010/main" val="1134059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2638DA-1799-4B9B-AFC8-07D646EE0EC5}" type="slidenum">
              <a:rPr lang="en-GB" smtClean="0"/>
              <a:t>9</a:t>
            </a:fld>
            <a:endParaRPr lang="en-GB"/>
          </a:p>
        </p:txBody>
      </p:sp>
    </p:spTree>
    <p:extLst>
      <p:ext uri="{BB962C8B-B14F-4D97-AF65-F5344CB8AC3E}">
        <p14:creationId xmlns:p14="http://schemas.microsoft.com/office/powerpoint/2010/main" val="501566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2638DA-1799-4B9B-AFC8-07D646EE0EC5}" type="slidenum">
              <a:rPr lang="en-GB" smtClean="0"/>
              <a:t>10</a:t>
            </a:fld>
            <a:endParaRPr lang="en-GB"/>
          </a:p>
        </p:txBody>
      </p:sp>
    </p:spTree>
    <p:extLst>
      <p:ext uri="{BB962C8B-B14F-4D97-AF65-F5344CB8AC3E}">
        <p14:creationId xmlns:p14="http://schemas.microsoft.com/office/powerpoint/2010/main" val="330870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00CC-B99C-45F5-A479-1593DD7F62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2ADEA02-3DCE-44B6-87A9-A6DA8F268B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5519FB-0497-4263-848D-5DC93FD9157E}"/>
              </a:ext>
            </a:extLst>
          </p:cNvPr>
          <p:cNvSpPr>
            <a:spLocks noGrp="1"/>
          </p:cNvSpPr>
          <p:nvPr>
            <p:ph type="dt" sz="half" idx="10"/>
          </p:nvPr>
        </p:nvSpPr>
        <p:spPr/>
        <p:txBody>
          <a:bodyPr/>
          <a:lstStyle/>
          <a:p>
            <a:fld id="{39DCA553-3099-41DD-A9DE-3AD2E0CF143A}" type="datetimeFigureOut">
              <a:rPr lang="en-GB" smtClean="0"/>
              <a:t>17/05/2019</a:t>
            </a:fld>
            <a:endParaRPr lang="en-GB"/>
          </a:p>
        </p:txBody>
      </p:sp>
      <p:sp>
        <p:nvSpPr>
          <p:cNvPr id="5" name="Footer Placeholder 4">
            <a:extLst>
              <a:ext uri="{FF2B5EF4-FFF2-40B4-BE49-F238E27FC236}">
                <a16:creationId xmlns:a16="http://schemas.microsoft.com/office/drawing/2014/main" id="{FE8065D4-6706-4033-81D3-E49B2D69E2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825F63-80CD-4A4D-97B3-26E91EB2F159}"/>
              </a:ext>
            </a:extLst>
          </p:cNvPr>
          <p:cNvSpPr>
            <a:spLocks noGrp="1"/>
          </p:cNvSpPr>
          <p:nvPr>
            <p:ph type="sldNum" sz="quarter" idx="12"/>
          </p:nvPr>
        </p:nvSpPr>
        <p:spPr/>
        <p:txBody>
          <a:bodyPr/>
          <a:lstStyle/>
          <a:p>
            <a:fld id="{56355A81-BA3F-4701-B140-5B2875B2109A}" type="slidenum">
              <a:rPr lang="en-GB" smtClean="0"/>
              <a:t>‹#›</a:t>
            </a:fld>
            <a:endParaRPr lang="en-GB"/>
          </a:p>
        </p:txBody>
      </p:sp>
    </p:spTree>
    <p:extLst>
      <p:ext uri="{BB962C8B-B14F-4D97-AF65-F5344CB8AC3E}">
        <p14:creationId xmlns:p14="http://schemas.microsoft.com/office/powerpoint/2010/main" val="18571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7DD5-75A7-4485-81DE-8E988C0FB7B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8B2C55-3526-4D77-AFEC-0971E42BC5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15287E-4346-488F-AC8C-1E2322DCDADC}"/>
              </a:ext>
            </a:extLst>
          </p:cNvPr>
          <p:cNvSpPr>
            <a:spLocks noGrp="1"/>
          </p:cNvSpPr>
          <p:nvPr>
            <p:ph type="dt" sz="half" idx="10"/>
          </p:nvPr>
        </p:nvSpPr>
        <p:spPr/>
        <p:txBody>
          <a:bodyPr/>
          <a:lstStyle/>
          <a:p>
            <a:fld id="{39DCA553-3099-41DD-A9DE-3AD2E0CF143A}" type="datetimeFigureOut">
              <a:rPr lang="en-GB" smtClean="0"/>
              <a:t>17/05/2019</a:t>
            </a:fld>
            <a:endParaRPr lang="en-GB"/>
          </a:p>
        </p:txBody>
      </p:sp>
      <p:sp>
        <p:nvSpPr>
          <p:cNvPr id="5" name="Footer Placeholder 4">
            <a:extLst>
              <a:ext uri="{FF2B5EF4-FFF2-40B4-BE49-F238E27FC236}">
                <a16:creationId xmlns:a16="http://schemas.microsoft.com/office/drawing/2014/main" id="{3DA5EBA9-1DE8-4FD9-9A79-E9756D09EF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DCDDE2-9247-48A9-88CD-6CFF1D4E92E3}"/>
              </a:ext>
            </a:extLst>
          </p:cNvPr>
          <p:cNvSpPr>
            <a:spLocks noGrp="1"/>
          </p:cNvSpPr>
          <p:nvPr>
            <p:ph type="sldNum" sz="quarter" idx="12"/>
          </p:nvPr>
        </p:nvSpPr>
        <p:spPr/>
        <p:txBody>
          <a:bodyPr/>
          <a:lstStyle/>
          <a:p>
            <a:fld id="{56355A81-BA3F-4701-B140-5B2875B2109A}" type="slidenum">
              <a:rPr lang="en-GB" smtClean="0"/>
              <a:t>‹#›</a:t>
            </a:fld>
            <a:endParaRPr lang="en-GB"/>
          </a:p>
        </p:txBody>
      </p:sp>
    </p:spTree>
    <p:extLst>
      <p:ext uri="{BB962C8B-B14F-4D97-AF65-F5344CB8AC3E}">
        <p14:creationId xmlns:p14="http://schemas.microsoft.com/office/powerpoint/2010/main" val="3229778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972E1A-E857-48E0-BCC2-B3AA764B8F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80E3F2-7A78-43A0-8D32-4851613DEA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427E90-A34B-43AB-B79E-7981798794D4}"/>
              </a:ext>
            </a:extLst>
          </p:cNvPr>
          <p:cNvSpPr>
            <a:spLocks noGrp="1"/>
          </p:cNvSpPr>
          <p:nvPr>
            <p:ph type="dt" sz="half" idx="10"/>
          </p:nvPr>
        </p:nvSpPr>
        <p:spPr/>
        <p:txBody>
          <a:bodyPr/>
          <a:lstStyle/>
          <a:p>
            <a:fld id="{39DCA553-3099-41DD-A9DE-3AD2E0CF143A}" type="datetimeFigureOut">
              <a:rPr lang="en-GB" smtClean="0"/>
              <a:t>17/05/2019</a:t>
            </a:fld>
            <a:endParaRPr lang="en-GB"/>
          </a:p>
        </p:txBody>
      </p:sp>
      <p:sp>
        <p:nvSpPr>
          <p:cNvPr id="5" name="Footer Placeholder 4">
            <a:extLst>
              <a:ext uri="{FF2B5EF4-FFF2-40B4-BE49-F238E27FC236}">
                <a16:creationId xmlns:a16="http://schemas.microsoft.com/office/drawing/2014/main" id="{32520E11-D18D-49A7-9402-DE4E965480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1D8DCD-D7BA-4BEF-A9F2-346D6208ECC6}"/>
              </a:ext>
            </a:extLst>
          </p:cNvPr>
          <p:cNvSpPr>
            <a:spLocks noGrp="1"/>
          </p:cNvSpPr>
          <p:nvPr>
            <p:ph type="sldNum" sz="quarter" idx="12"/>
          </p:nvPr>
        </p:nvSpPr>
        <p:spPr/>
        <p:txBody>
          <a:bodyPr/>
          <a:lstStyle/>
          <a:p>
            <a:fld id="{56355A81-BA3F-4701-B140-5B2875B2109A}" type="slidenum">
              <a:rPr lang="en-GB" smtClean="0"/>
              <a:t>‹#›</a:t>
            </a:fld>
            <a:endParaRPr lang="en-GB"/>
          </a:p>
        </p:txBody>
      </p:sp>
    </p:spTree>
    <p:extLst>
      <p:ext uri="{BB962C8B-B14F-4D97-AF65-F5344CB8AC3E}">
        <p14:creationId xmlns:p14="http://schemas.microsoft.com/office/powerpoint/2010/main" val="2365531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E90A-0150-4A7D-90B7-5B1C94EB46E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659A1B-CD5B-4C3D-A651-E40EE03C0C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75BEA0-7F9C-4CD4-A206-39CB3E26A5E0}"/>
              </a:ext>
            </a:extLst>
          </p:cNvPr>
          <p:cNvSpPr>
            <a:spLocks noGrp="1"/>
          </p:cNvSpPr>
          <p:nvPr>
            <p:ph type="dt" sz="half" idx="10"/>
          </p:nvPr>
        </p:nvSpPr>
        <p:spPr/>
        <p:txBody>
          <a:bodyPr/>
          <a:lstStyle/>
          <a:p>
            <a:fld id="{39DCA553-3099-41DD-A9DE-3AD2E0CF143A}" type="datetimeFigureOut">
              <a:rPr lang="en-GB" smtClean="0"/>
              <a:t>17/05/2019</a:t>
            </a:fld>
            <a:endParaRPr lang="en-GB"/>
          </a:p>
        </p:txBody>
      </p:sp>
      <p:sp>
        <p:nvSpPr>
          <p:cNvPr id="5" name="Footer Placeholder 4">
            <a:extLst>
              <a:ext uri="{FF2B5EF4-FFF2-40B4-BE49-F238E27FC236}">
                <a16:creationId xmlns:a16="http://schemas.microsoft.com/office/drawing/2014/main" id="{4C1AF4C9-578B-4C95-84DB-C7B124A311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3A8D71-981C-423E-9C41-356E559D7C6C}"/>
              </a:ext>
            </a:extLst>
          </p:cNvPr>
          <p:cNvSpPr>
            <a:spLocks noGrp="1"/>
          </p:cNvSpPr>
          <p:nvPr>
            <p:ph type="sldNum" sz="quarter" idx="12"/>
          </p:nvPr>
        </p:nvSpPr>
        <p:spPr/>
        <p:txBody>
          <a:bodyPr/>
          <a:lstStyle/>
          <a:p>
            <a:fld id="{56355A81-BA3F-4701-B140-5B2875B2109A}" type="slidenum">
              <a:rPr lang="en-GB" smtClean="0"/>
              <a:t>‹#›</a:t>
            </a:fld>
            <a:endParaRPr lang="en-GB"/>
          </a:p>
        </p:txBody>
      </p:sp>
    </p:spTree>
    <p:extLst>
      <p:ext uri="{BB962C8B-B14F-4D97-AF65-F5344CB8AC3E}">
        <p14:creationId xmlns:p14="http://schemas.microsoft.com/office/powerpoint/2010/main" val="1554739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FA8B-A998-496E-B648-85EC1AB834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A3D83B-E8CD-4209-BE42-6284121ECE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B1F86D-1538-4C2D-951E-7C9AD3D9FA3B}"/>
              </a:ext>
            </a:extLst>
          </p:cNvPr>
          <p:cNvSpPr>
            <a:spLocks noGrp="1"/>
          </p:cNvSpPr>
          <p:nvPr>
            <p:ph type="dt" sz="half" idx="10"/>
          </p:nvPr>
        </p:nvSpPr>
        <p:spPr/>
        <p:txBody>
          <a:bodyPr/>
          <a:lstStyle/>
          <a:p>
            <a:fld id="{39DCA553-3099-41DD-A9DE-3AD2E0CF143A}" type="datetimeFigureOut">
              <a:rPr lang="en-GB" smtClean="0"/>
              <a:t>17/05/2019</a:t>
            </a:fld>
            <a:endParaRPr lang="en-GB"/>
          </a:p>
        </p:txBody>
      </p:sp>
      <p:sp>
        <p:nvSpPr>
          <p:cNvPr id="5" name="Footer Placeholder 4">
            <a:extLst>
              <a:ext uri="{FF2B5EF4-FFF2-40B4-BE49-F238E27FC236}">
                <a16:creationId xmlns:a16="http://schemas.microsoft.com/office/drawing/2014/main" id="{41A9C6EA-608E-4547-96E4-475E5BB936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F8B7EC-4DE1-4AE8-B059-DCDC237C30E0}"/>
              </a:ext>
            </a:extLst>
          </p:cNvPr>
          <p:cNvSpPr>
            <a:spLocks noGrp="1"/>
          </p:cNvSpPr>
          <p:nvPr>
            <p:ph type="sldNum" sz="quarter" idx="12"/>
          </p:nvPr>
        </p:nvSpPr>
        <p:spPr/>
        <p:txBody>
          <a:bodyPr/>
          <a:lstStyle/>
          <a:p>
            <a:fld id="{56355A81-BA3F-4701-B140-5B2875B2109A}" type="slidenum">
              <a:rPr lang="en-GB" smtClean="0"/>
              <a:t>‹#›</a:t>
            </a:fld>
            <a:endParaRPr lang="en-GB"/>
          </a:p>
        </p:txBody>
      </p:sp>
    </p:spTree>
    <p:extLst>
      <p:ext uri="{BB962C8B-B14F-4D97-AF65-F5344CB8AC3E}">
        <p14:creationId xmlns:p14="http://schemas.microsoft.com/office/powerpoint/2010/main" val="1338980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30FD-0EFB-4DEC-B1F3-420966F2A69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CB2532C-1EBB-4A6E-B338-E827D30CB5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2D99B8B-7B1E-47BD-87CA-4D5C7F91F1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339792A-80EA-4DAD-B1C0-348D98D04CB9}"/>
              </a:ext>
            </a:extLst>
          </p:cNvPr>
          <p:cNvSpPr>
            <a:spLocks noGrp="1"/>
          </p:cNvSpPr>
          <p:nvPr>
            <p:ph type="dt" sz="half" idx="10"/>
          </p:nvPr>
        </p:nvSpPr>
        <p:spPr/>
        <p:txBody>
          <a:bodyPr/>
          <a:lstStyle/>
          <a:p>
            <a:fld id="{39DCA553-3099-41DD-A9DE-3AD2E0CF143A}" type="datetimeFigureOut">
              <a:rPr lang="en-GB" smtClean="0"/>
              <a:t>17/05/2019</a:t>
            </a:fld>
            <a:endParaRPr lang="en-GB"/>
          </a:p>
        </p:txBody>
      </p:sp>
      <p:sp>
        <p:nvSpPr>
          <p:cNvPr id="6" name="Footer Placeholder 5">
            <a:extLst>
              <a:ext uri="{FF2B5EF4-FFF2-40B4-BE49-F238E27FC236}">
                <a16:creationId xmlns:a16="http://schemas.microsoft.com/office/drawing/2014/main" id="{27EFD06F-6DC0-451A-A2CA-422B042DE4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5639A0-A56B-4BCC-ADC2-126DFF465B95}"/>
              </a:ext>
            </a:extLst>
          </p:cNvPr>
          <p:cNvSpPr>
            <a:spLocks noGrp="1"/>
          </p:cNvSpPr>
          <p:nvPr>
            <p:ph type="sldNum" sz="quarter" idx="12"/>
          </p:nvPr>
        </p:nvSpPr>
        <p:spPr/>
        <p:txBody>
          <a:bodyPr/>
          <a:lstStyle/>
          <a:p>
            <a:fld id="{56355A81-BA3F-4701-B140-5B2875B2109A}" type="slidenum">
              <a:rPr lang="en-GB" smtClean="0"/>
              <a:t>‹#›</a:t>
            </a:fld>
            <a:endParaRPr lang="en-GB"/>
          </a:p>
        </p:txBody>
      </p:sp>
    </p:spTree>
    <p:extLst>
      <p:ext uri="{BB962C8B-B14F-4D97-AF65-F5344CB8AC3E}">
        <p14:creationId xmlns:p14="http://schemas.microsoft.com/office/powerpoint/2010/main" val="798791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EE6A-CE46-4574-93A9-706B97DE520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39097B-965A-45BF-9071-961C64FB2F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BBDF31-E747-4030-A92D-2214A28E8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4A4BD1-17D0-4BAA-BF03-0D0B33D791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9079A-78F8-4597-AF57-B46A920E9F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106079F-AF78-47B2-9C9B-1E4F5615160C}"/>
              </a:ext>
            </a:extLst>
          </p:cNvPr>
          <p:cNvSpPr>
            <a:spLocks noGrp="1"/>
          </p:cNvSpPr>
          <p:nvPr>
            <p:ph type="dt" sz="half" idx="10"/>
          </p:nvPr>
        </p:nvSpPr>
        <p:spPr/>
        <p:txBody>
          <a:bodyPr/>
          <a:lstStyle/>
          <a:p>
            <a:fld id="{39DCA553-3099-41DD-A9DE-3AD2E0CF143A}" type="datetimeFigureOut">
              <a:rPr lang="en-GB" smtClean="0"/>
              <a:t>17/05/2019</a:t>
            </a:fld>
            <a:endParaRPr lang="en-GB"/>
          </a:p>
        </p:txBody>
      </p:sp>
      <p:sp>
        <p:nvSpPr>
          <p:cNvPr id="8" name="Footer Placeholder 7">
            <a:extLst>
              <a:ext uri="{FF2B5EF4-FFF2-40B4-BE49-F238E27FC236}">
                <a16:creationId xmlns:a16="http://schemas.microsoft.com/office/drawing/2014/main" id="{0EB97FCD-AF3B-46FD-A97A-99E99E4E3F2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B5250C2-5B91-41E6-BA2E-4BF2BABD25B6}"/>
              </a:ext>
            </a:extLst>
          </p:cNvPr>
          <p:cNvSpPr>
            <a:spLocks noGrp="1"/>
          </p:cNvSpPr>
          <p:nvPr>
            <p:ph type="sldNum" sz="quarter" idx="12"/>
          </p:nvPr>
        </p:nvSpPr>
        <p:spPr/>
        <p:txBody>
          <a:bodyPr/>
          <a:lstStyle/>
          <a:p>
            <a:fld id="{56355A81-BA3F-4701-B140-5B2875B2109A}" type="slidenum">
              <a:rPr lang="en-GB" smtClean="0"/>
              <a:t>‹#›</a:t>
            </a:fld>
            <a:endParaRPr lang="en-GB"/>
          </a:p>
        </p:txBody>
      </p:sp>
    </p:spTree>
    <p:extLst>
      <p:ext uri="{BB962C8B-B14F-4D97-AF65-F5344CB8AC3E}">
        <p14:creationId xmlns:p14="http://schemas.microsoft.com/office/powerpoint/2010/main" val="376535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E35A-1FD0-46AE-8333-A1A82E73ADB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3040C5B-93A3-4528-B72A-75C17DA9180C}"/>
              </a:ext>
            </a:extLst>
          </p:cNvPr>
          <p:cNvSpPr>
            <a:spLocks noGrp="1"/>
          </p:cNvSpPr>
          <p:nvPr>
            <p:ph type="dt" sz="half" idx="10"/>
          </p:nvPr>
        </p:nvSpPr>
        <p:spPr/>
        <p:txBody>
          <a:bodyPr/>
          <a:lstStyle/>
          <a:p>
            <a:fld id="{39DCA553-3099-41DD-A9DE-3AD2E0CF143A}" type="datetimeFigureOut">
              <a:rPr lang="en-GB" smtClean="0"/>
              <a:t>17/05/2019</a:t>
            </a:fld>
            <a:endParaRPr lang="en-GB"/>
          </a:p>
        </p:txBody>
      </p:sp>
      <p:sp>
        <p:nvSpPr>
          <p:cNvPr id="4" name="Footer Placeholder 3">
            <a:extLst>
              <a:ext uri="{FF2B5EF4-FFF2-40B4-BE49-F238E27FC236}">
                <a16:creationId xmlns:a16="http://schemas.microsoft.com/office/drawing/2014/main" id="{5D7E84A0-1A22-40AB-9B23-00380FDF2C2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C677A36-4525-452C-9CFC-AAE4007C3431}"/>
              </a:ext>
            </a:extLst>
          </p:cNvPr>
          <p:cNvSpPr>
            <a:spLocks noGrp="1"/>
          </p:cNvSpPr>
          <p:nvPr>
            <p:ph type="sldNum" sz="quarter" idx="12"/>
          </p:nvPr>
        </p:nvSpPr>
        <p:spPr/>
        <p:txBody>
          <a:bodyPr/>
          <a:lstStyle/>
          <a:p>
            <a:fld id="{56355A81-BA3F-4701-B140-5B2875B2109A}" type="slidenum">
              <a:rPr lang="en-GB" smtClean="0"/>
              <a:t>‹#›</a:t>
            </a:fld>
            <a:endParaRPr lang="en-GB"/>
          </a:p>
        </p:txBody>
      </p:sp>
    </p:spTree>
    <p:extLst>
      <p:ext uri="{BB962C8B-B14F-4D97-AF65-F5344CB8AC3E}">
        <p14:creationId xmlns:p14="http://schemas.microsoft.com/office/powerpoint/2010/main" val="2000153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D23B39-3073-43F1-B368-998500C6DC38}"/>
              </a:ext>
            </a:extLst>
          </p:cNvPr>
          <p:cNvSpPr>
            <a:spLocks noGrp="1"/>
          </p:cNvSpPr>
          <p:nvPr>
            <p:ph type="dt" sz="half" idx="10"/>
          </p:nvPr>
        </p:nvSpPr>
        <p:spPr/>
        <p:txBody>
          <a:bodyPr/>
          <a:lstStyle/>
          <a:p>
            <a:fld id="{39DCA553-3099-41DD-A9DE-3AD2E0CF143A}" type="datetimeFigureOut">
              <a:rPr lang="en-GB" smtClean="0"/>
              <a:t>17/05/2019</a:t>
            </a:fld>
            <a:endParaRPr lang="en-GB"/>
          </a:p>
        </p:txBody>
      </p:sp>
      <p:sp>
        <p:nvSpPr>
          <p:cNvPr id="3" name="Footer Placeholder 2">
            <a:extLst>
              <a:ext uri="{FF2B5EF4-FFF2-40B4-BE49-F238E27FC236}">
                <a16:creationId xmlns:a16="http://schemas.microsoft.com/office/drawing/2014/main" id="{70B48218-8B25-4DBF-AE35-26A1F2AB02C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34A807C-9C00-4FF5-A19F-1CB27F7F633F}"/>
              </a:ext>
            </a:extLst>
          </p:cNvPr>
          <p:cNvSpPr>
            <a:spLocks noGrp="1"/>
          </p:cNvSpPr>
          <p:nvPr>
            <p:ph type="sldNum" sz="quarter" idx="12"/>
          </p:nvPr>
        </p:nvSpPr>
        <p:spPr/>
        <p:txBody>
          <a:bodyPr/>
          <a:lstStyle/>
          <a:p>
            <a:fld id="{56355A81-BA3F-4701-B140-5B2875B2109A}" type="slidenum">
              <a:rPr lang="en-GB" smtClean="0"/>
              <a:t>‹#›</a:t>
            </a:fld>
            <a:endParaRPr lang="en-GB"/>
          </a:p>
        </p:txBody>
      </p:sp>
    </p:spTree>
    <p:extLst>
      <p:ext uri="{BB962C8B-B14F-4D97-AF65-F5344CB8AC3E}">
        <p14:creationId xmlns:p14="http://schemas.microsoft.com/office/powerpoint/2010/main" val="471118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99E1F-267C-438B-9243-0943A998F2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6465886-E149-4A6A-A978-6BA2617EF2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324A135-E8C8-44C4-B207-49715C891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CFD6A8-DAE5-4F6B-A67D-8C311286E8EE}"/>
              </a:ext>
            </a:extLst>
          </p:cNvPr>
          <p:cNvSpPr>
            <a:spLocks noGrp="1"/>
          </p:cNvSpPr>
          <p:nvPr>
            <p:ph type="dt" sz="half" idx="10"/>
          </p:nvPr>
        </p:nvSpPr>
        <p:spPr/>
        <p:txBody>
          <a:bodyPr/>
          <a:lstStyle/>
          <a:p>
            <a:fld id="{39DCA553-3099-41DD-A9DE-3AD2E0CF143A}" type="datetimeFigureOut">
              <a:rPr lang="en-GB" smtClean="0"/>
              <a:t>17/05/2019</a:t>
            </a:fld>
            <a:endParaRPr lang="en-GB"/>
          </a:p>
        </p:txBody>
      </p:sp>
      <p:sp>
        <p:nvSpPr>
          <p:cNvPr id="6" name="Footer Placeholder 5">
            <a:extLst>
              <a:ext uri="{FF2B5EF4-FFF2-40B4-BE49-F238E27FC236}">
                <a16:creationId xmlns:a16="http://schemas.microsoft.com/office/drawing/2014/main" id="{4D3A15D6-D6E9-415C-92A5-CEB2A7B74A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DC8700-8A57-4377-8A63-1A8F7B6317A6}"/>
              </a:ext>
            </a:extLst>
          </p:cNvPr>
          <p:cNvSpPr>
            <a:spLocks noGrp="1"/>
          </p:cNvSpPr>
          <p:nvPr>
            <p:ph type="sldNum" sz="quarter" idx="12"/>
          </p:nvPr>
        </p:nvSpPr>
        <p:spPr/>
        <p:txBody>
          <a:bodyPr/>
          <a:lstStyle/>
          <a:p>
            <a:fld id="{56355A81-BA3F-4701-B140-5B2875B2109A}" type="slidenum">
              <a:rPr lang="en-GB" smtClean="0"/>
              <a:t>‹#›</a:t>
            </a:fld>
            <a:endParaRPr lang="en-GB"/>
          </a:p>
        </p:txBody>
      </p:sp>
    </p:spTree>
    <p:extLst>
      <p:ext uri="{BB962C8B-B14F-4D97-AF65-F5344CB8AC3E}">
        <p14:creationId xmlns:p14="http://schemas.microsoft.com/office/powerpoint/2010/main" val="2235713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1893E-2651-49F6-AF7A-8A814776B1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A79489-719B-4998-BAA4-F84A868887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0F93861-9C54-4D14-BAE9-66B9A00806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644C67-B665-423F-9B42-26C33F89F5F0}"/>
              </a:ext>
            </a:extLst>
          </p:cNvPr>
          <p:cNvSpPr>
            <a:spLocks noGrp="1"/>
          </p:cNvSpPr>
          <p:nvPr>
            <p:ph type="dt" sz="half" idx="10"/>
          </p:nvPr>
        </p:nvSpPr>
        <p:spPr/>
        <p:txBody>
          <a:bodyPr/>
          <a:lstStyle/>
          <a:p>
            <a:fld id="{39DCA553-3099-41DD-A9DE-3AD2E0CF143A}" type="datetimeFigureOut">
              <a:rPr lang="en-GB" smtClean="0"/>
              <a:t>17/05/2019</a:t>
            </a:fld>
            <a:endParaRPr lang="en-GB"/>
          </a:p>
        </p:txBody>
      </p:sp>
      <p:sp>
        <p:nvSpPr>
          <p:cNvPr id="6" name="Footer Placeholder 5">
            <a:extLst>
              <a:ext uri="{FF2B5EF4-FFF2-40B4-BE49-F238E27FC236}">
                <a16:creationId xmlns:a16="http://schemas.microsoft.com/office/drawing/2014/main" id="{2508BEE3-7428-43B2-8CA3-0131DD41E80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7C1AAB-D3DC-4AE1-9888-E30D79C1737C}"/>
              </a:ext>
            </a:extLst>
          </p:cNvPr>
          <p:cNvSpPr>
            <a:spLocks noGrp="1"/>
          </p:cNvSpPr>
          <p:nvPr>
            <p:ph type="sldNum" sz="quarter" idx="12"/>
          </p:nvPr>
        </p:nvSpPr>
        <p:spPr/>
        <p:txBody>
          <a:bodyPr/>
          <a:lstStyle/>
          <a:p>
            <a:fld id="{56355A81-BA3F-4701-B140-5B2875B2109A}" type="slidenum">
              <a:rPr lang="en-GB" smtClean="0"/>
              <a:t>‹#›</a:t>
            </a:fld>
            <a:endParaRPr lang="en-GB"/>
          </a:p>
        </p:txBody>
      </p:sp>
    </p:spTree>
    <p:extLst>
      <p:ext uri="{BB962C8B-B14F-4D97-AF65-F5344CB8AC3E}">
        <p14:creationId xmlns:p14="http://schemas.microsoft.com/office/powerpoint/2010/main" val="3670839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8D9E72-6ED8-4659-8C5C-086F7EB68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64033CF-6453-4E4B-9687-33838FBE88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79179D-74B1-4050-A03A-E7F4B04B7D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DCA553-3099-41DD-A9DE-3AD2E0CF143A}" type="datetimeFigureOut">
              <a:rPr lang="en-GB" smtClean="0"/>
              <a:t>17/05/2019</a:t>
            </a:fld>
            <a:endParaRPr lang="en-GB"/>
          </a:p>
        </p:txBody>
      </p:sp>
      <p:sp>
        <p:nvSpPr>
          <p:cNvPr id="5" name="Footer Placeholder 4">
            <a:extLst>
              <a:ext uri="{FF2B5EF4-FFF2-40B4-BE49-F238E27FC236}">
                <a16:creationId xmlns:a16="http://schemas.microsoft.com/office/drawing/2014/main" id="{4F4DE087-4D68-4E5D-8413-0444307C60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06B9DD8-550C-42FF-A1B4-CE0AFFC162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355A81-BA3F-4701-B140-5B2875B2109A}" type="slidenum">
              <a:rPr lang="en-GB" smtClean="0"/>
              <a:t>‹#›</a:t>
            </a:fld>
            <a:endParaRPr lang="en-GB"/>
          </a:p>
        </p:txBody>
      </p:sp>
    </p:spTree>
    <p:extLst>
      <p:ext uri="{BB962C8B-B14F-4D97-AF65-F5344CB8AC3E}">
        <p14:creationId xmlns:p14="http://schemas.microsoft.com/office/powerpoint/2010/main" val="1259995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F6E1A-05F1-44BF-B176-FC4B6D66D5BE}"/>
              </a:ext>
            </a:extLst>
          </p:cNvPr>
          <p:cNvSpPr>
            <a:spLocks noGrp="1"/>
          </p:cNvSpPr>
          <p:nvPr>
            <p:ph type="ctrTitle"/>
          </p:nvPr>
        </p:nvSpPr>
        <p:spPr>
          <a:xfrm>
            <a:off x="6746628" y="1783959"/>
            <a:ext cx="4645250" cy="2889114"/>
          </a:xfrm>
        </p:spPr>
        <p:txBody>
          <a:bodyPr vert="horz" lIns="91440" tIns="45720" rIns="91440" bIns="45720" rtlCol="0" anchor="b">
            <a:normAutofit/>
          </a:bodyPr>
          <a:lstStyle/>
          <a:p>
            <a:pPr algn="l"/>
            <a:r>
              <a:rPr lang="en-US" sz="4700" b="1" kern="1200">
                <a:solidFill>
                  <a:schemeClr val="bg1"/>
                </a:solidFill>
                <a:latin typeface="+mj-lt"/>
                <a:ea typeface="+mj-ea"/>
                <a:cs typeface="+mj-cs"/>
              </a:rPr>
              <a:t>Dynamic cover-based system for Unity Game AI Players</a:t>
            </a:r>
            <a:endParaRPr lang="en-US" sz="4700" kern="1200">
              <a:solidFill>
                <a:schemeClr val="bg1"/>
              </a:solidFill>
              <a:latin typeface="+mj-lt"/>
              <a:ea typeface="+mj-ea"/>
              <a:cs typeface="+mj-cs"/>
            </a:endParaRPr>
          </a:p>
        </p:txBody>
      </p:sp>
      <p:sp>
        <p:nvSpPr>
          <p:cNvPr id="3" name="Subtitle 2">
            <a:extLst>
              <a:ext uri="{FF2B5EF4-FFF2-40B4-BE49-F238E27FC236}">
                <a16:creationId xmlns:a16="http://schemas.microsoft.com/office/drawing/2014/main" id="{36198B72-EE8E-4FC5-9868-C6AFE38C0E91}"/>
              </a:ext>
            </a:extLst>
          </p:cNvPr>
          <p:cNvSpPr>
            <a:spLocks noGrp="1"/>
          </p:cNvSpPr>
          <p:nvPr>
            <p:ph type="subTitle" idx="1"/>
          </p:nvPr>
        </p:nvSpPr>
        <p:spPr>
          <a:xfrm>
            <a:off x="6746627" y="4750893"/>
            <a:ext cx="4645250" cy="1147863"/>
          </a:xfrm>
        </p:spPr>
        <p:txBody>
          <a:bodyPr vert="horz" lIns="91440" tIns="45720" rIns="91440" bIns="45720" rtlCol="0" anchor="t">
            <a:normAutofit/>
          </a:bodyPr>
          <a:lstStyle/>
          <a:p>
            <a:pPr indent="-228600" algn="l">
              <a:buFont typeface="Arial" panose="020B0604020202020204" pitchFamily="34" charset="0"/>
              <a:buChar char="•"/>
            </a:pPr>
            <a:r>
              <a:rPr lang="en-US" sz="1900">
                <a:solidFill>
                  <a:schemeClr val="bg1"/>
                </a:solidFill>
              </a:rPr>
              <a:t>Student Name: Leo Groza</a:t>
            </a:r>
          </a:p>
          <a:p>
            <a:pPr indent="-228600" algn="l">
              <a:buFont typeface="Arial" panose="020B0604020202020204" pitchFamily="34" charset="0"/>
              <a:buChar char="•"/>
            </a:pPr>
            <a:r>
              <a:rPr lang="en-US" sz="1900">
                <a:solidFill>
                  <a:schemeClr val="bg1"/>
                </a:solidFill>
              </a:rPr>
              <a:t>Student NUMBER: B00727232</a:t>
            </a:r>
          </a:p>
          <a:p>
            <a:pPr indent="-228600" algn="l">
              <a:buFont typeface="Arial" panose="020B0604020202020204" pitchFamily="34" charset="0"/>
              <a:buChar char="•"/>
            </a:pPr>
            <a:r>
              <a:rPr lang="en-US" sz="1900">
                <a:solidFill>
                  <a:schemeClr val="bg1"/>
                </a:solidFill>
              </a:rPr>
              <a:t>Supervisor: Tendai Mhlanga</a:t>
            </a:r>
          </a:p>
          <a:p>
            <a:pPr indent="-228600" algn="l">
              <a:buFont typeface="Arial" panose="020B0604020202020204" pitchFamily="34" charset="0"/>
              <a:buChar char="•"/>
            </a:pPr>
            <a:endParaRPr lang="en-US" sz="1900">
              <a:solidFill>
                <a:schemeClr val="bg1"/>
              </a:solidFill>
            </a:endParaRPr>
          </a:p>
        </p:txBody>
      </p:sp>
      <p:sp>
        <p:nvSpPr>
          <p:cNvPr id="29" name="Freeform: Shape 1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https://www.unitycommunity.co.uk/franquias/2/181861/editor-html/1749417.jpg">
            <a:extLst>
              <a:ext uri="{FF2B5EF4-FFF2-40B4-BE49-F238E27FC236}">
                <a16:creationId xmlns:a16="http://schemas.microsoft.com/office/drawing/2014/main" id="{8C175100-D8BE-4EC5-B70E-A98FAF1D879E}"/>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419382" y="1732953"/>
            <a:ext cx="4047843" cy="2023922"/>
          </a:xfrm>
          <a:prstGeom prst="rect">
            <a:avLst/>
          </a:prstGeom>
          <a:noFill/>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054314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7154-EEE8-47C1-9F0A-FFDEF4CC62D7}"/>
              </a:ext>
            </a:extLst>
          </p:cNvPr>
          <p:cNvSpPr>
            <a:spLocks noGrp="1"/>
          </p:cNvSpPr>
          <p:nvPr>
            <p:ph type="title"/>
          </p:nvPr>
        </p:nvSpPr>
        <p:spPr>
          <a:xfrm>
            <a:off x="839788" y="457200"/>
            <a:ext cx="6503987" cy="1600200"/>
          </a:xfrm>
        </p:spPr>
        <p:txBody>
          <a:bodyPr>
            <a:noAutofit/>
          </a:bodyPr>
          <a:lstStyle/>
          <a:p>
            <a:r>
              <a:rPr lang="en-GB" sz="4400" dirty="0"/>
              <a:t>Overview of the complete AI functionality</a:t>
            </a:r>
          </a:p>
        </p:txBody>
      </p:sp>
      <p:sp>
        <p:nvSpPr>
          <p:cNvPr id="4" name="Text Placeholder 3">
            <a:extLst>
              <a:ext uri="{FF2B5EF4-FFF2-40B4-BE49-F238E27FC236}">
                <a16:creationId xmlns:a16="http://schemas.microsoft.com/office/drawing/2014/main" id="{01520819-C403-4EAE-AD8F-0A2079A79DDC}"/>
              </a:ext>
            </a:extLst>
          </p:cNvPr>
          <p:cNvSpPr>
            <a:spLocks noGrp="1"/>
          </p:cNvSpPr>
          <p:nvPr>
            <p:ph type="body" sz="half" idx="2"/>
          </p:nvPr>
        </p:nvSpPr>
        <p:spPr/>
        <p:txBody>
          <a:bodyPr/>
          <a:lstStyle/>
          <a:p>
            <a:endParaRPr lang="en-GB" dirty="0"/>
          </a:p>
        </p:txBody>
      </p:sp>
      <p:pic>
        <p:nvPicPr>
          <p:cNvPr id="5" name="Picture Placeholder 4">
            <a:extLst>
              <a:ext uri="{FF2B5EF4-FFF2-40B4-BE49-F238E27FC236}">
                <a16:creationId xmlns:a16="http://schemas.microsoft.com/office/drawing/2014/main" id="{1D49A9D6-C0FE-4BED-B47A-985EA488550F}"/>
              </a:ext>
            </a:extLst>
          </p:cNvPr>
          <p:cNvPicPr>
            <a:picLocks noGrp="1"/>
          </p:cNvPicPr>
          <p:nvPr>
            <p:ph type="pic" idx="1"/>
          </p:nvPr>
        </p:nvPicPr>
        <p:blipFill>
          <a:blip r:embed="rId3"/>
          <a:srcRect l="4681" r="4681"/>
          <a:stretch>
            <a:fillRect/>
          </a:stretch>
        </p:blipFill>
        <p:spPr>
          <a:xfrm>
            <a:off x="0" y="0"/>
            <a:ext cx="12191999" cy="6858000"/>
          </a:xfrm>
          <a:prstGeom prst="rect">
            <a:avLst/>
          </a:prstGeom>
        </p:spPr>
      </p:pic>
    </p:spTree>
    <p:extLst>
      <p:ext uri="{BB962C8B-B14F-4D97-AF65-F5344CB8AC3E}">
        <p14:creationId xmlns:p14="http://schemas.microsoft.com/office/powerpoint/2010/main" val="3467059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C27068EC-8079-49A1-9C43-9846D67B85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a:t>Unity Profiler</a:t>
            </a:r>
          </a:p>
        </p:txBody>
      </p:sp>
      <p:sp>
        <p:nvSpPr>
          <p:cNvPr id="7" name="Text Placeholder 6">
            <a:extLst>
              <a:ext uri="{FF2B5EF4-FFF2-40B4-BE49-F238E27FC236}">
                <a16:creationId xmlns:a16="http://schemas.microsoft.com/office/drawing/2014/main" id="{4BE88117-5B92-4F34-B1E7-E36620FBC63A}"/>
              </a:ext>
            </a:extLst>
          </p:cNvPr>
          <p:cNvSpPr>
            <a:spLocks noGrp="1"/>
          </p:cNvSpPr>
          <p:nvPr>
            <p:ph type="body" sz="half" idx="2"/>
          </p:nvPr>
        </p:nvSpPr>
        <p:spPr>
          <a:xfrm>
            <a:off x="838200" y="2015406"/>
            <a:ext cx="5097779" cy="4065986"/>
          </a:xfrm>
        </p:spPr>
        <p:txBody>
          <a:bodyPr vert="horz" lIns="91440" tIns="45720" rIns="91440" bIns="45720" rtlCol="0" anchor="t">
            <a:normAutofit/>
          </a:bodyPr>
          <a:lstStyle/>
          <a:p>
            <a:pPr marL="285750" indent="-228600">
              <a:buFont typeface="Arial" panose="020B0604020202020204" pitchFamily="34" charset="0"/>
              <a:buChar char="•"/>
            </a:pPr>
            <a:r>
              <a:rPr lang="en-US" sz="1900">
                <a:solidFill>
                  <a:srgbClr val="FFFFFF"/>
                </a:solidFill>
              </a:rPr>
              <a:t>A powerful tool developed by Unity to provide insights about the functionality of different parts of the software.</a:t>
            </a:r>
          </a:p>
          <a:p>
            <a:pPr marL="285750" indent="-228600">
              <a:buFont typeface="Arial" panose="020B0604020202020204" pitchFamily="34" charset="0"/>
              <a:buChar char="•"/>
            </a:pPr>
            <a:r>
              <a:rPr lang="en-US" sz="1900">
                <a:solidFill>
                  <a:srgbClr val="FFFFFF"/>
                </a:solidFill>
              </a:rPr>
              <a:t>The Unity profiler can measure the performance of the game at game play and provide information for performance drop.</a:t>
            </a:r>
          </a:p>
          <a:p>
            <a:pPr marL="285750" indent="-228600">
              <a:buFont typeface="Arial" panose="020B0604020202020204" pitchFamily="34" charset="0"/>
              <a:buChar char="•"/>
            </a:pPr>
            <a:r>
              <a:rPr lang="en-US" sz="1900">
                <a:solidFill>
                  <a:srgbClr val="FFFFFF"/>
                </a:solidFill>
              </a:rPr>
              <a:t>The baseline performance for project development, for a game scene with one AI objects is approximately 46 FPS.</a:t>
            </a:r>
          </a:p>
          <a:p>
            <a:pPr marL="285750" indent="-228600">
              <a:buFont typeface="Arial" panose="020B0604020202020204" pitchFamily="34" charset="0"/>
              <a:buChar char="•"/>
            </a:pPr>
            <a:endParaRPr lang="en-US" sz="1900">
              <a:solidFill>
                <a:srgbClr val="FFFFFF"/>
              </a:solidFill>
            </a:endParaRPr>
          </a:p>
          <a:p>
            <a:pPr marL="285750" indent="-228600">
              <a:buFont typeface="Arial" panose="020B0604020202020204" pitchFamily="34" charset="0"/>
              <a:buChar char="•"/>
            </a:pPr>
            <a:r>
              <a:rPr lang="en-US" sz="1900">
                <a:solidFill>
                  <a:srgbClr val="FFFFFF"/>
                </a:solidFill>
              </a:rPr>
              <a:t>To reduce computations, every Update () method, has been removed from the scripts of the AI game objects.</a:t>
            </a:r>
          </a:p>
        </p:txBody>
      </p:sp>
      <p:pic>
        <p:nvPicPr>
          <p:cNvPr id="9" name="Picture 8">
            <a:extLst>
              <a:ext uri="{FF2B5EF4-FFF2-40B4-BE49-F238E27FC236}">
                <a16:creationId xmlns:a16="http://schemas.microsoft.com/office/drawing/2014/main" id="{B8DC8EBB-DA26-47CC-8C87-CBBA2C767688}"/>
              </a:ext>
            </a:extLst>
          </p:cNvPr>
          <p:cNvPicPr/>
          <p:nvPr/>
        </p:nvPicPr>
        <p:blipFill>
          <a:blip r:embed="rId2"/>
          <a:stretch>
            <a:fillRect/>
          </a:stretch>
        </p:blipFill>
        <p:spPr>
          <a:xfrm>
            <a:off x="7958548" y="1828800"/>
            <a:ext cx="3967010"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8" name="Content Placeholder 7">
            <a:extLst>
              <a:ext uri="{FF2B5EF4-FFF2-40B4-BE49-F238E27FC236}">
                <a16:creationId xmlns:a16="http://schemas.microsoft.com/office/drawing/2014/main" id="{43253CFB-90DD-40C5-AA1C-3C96AE4855FF}"/>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6908801" y="4236989"/>
            <a:ext cx="5116410" cy="184265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p:spPr>
      </p:pic>
    </p:spTree>
    <p:extLst>
      <p:ext uri="{BB962C8B-B14F-4D97-AF65-F5344CB8AC3E}">
        <p14:creationId xmlns:p14="http://schemas.microsoft.com/office/powerpoint/2010/main" val="3744850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E6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Efficient AI coordination frameworks </a:t>
            </a:r>
          </a:p>
        </p:txBody>
      </p:sp>
      <p:pic>
        <p:nvPicPr>
          <p:cNvPr id="5" name="Content Placeholder 4">
            <a:extLst>
              <a:ext uri="{FF2B5EF4-FFF2-40B4-BE49-F238E27FC236}">
                <a16:creationId xmlns:a16="http://schemas.microsoft.com/office/drawing/2014/main" id="{4B24747D-AD53-4CFE-8F40-7DEEC9A418D7}"/>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154" r="8915" b="-2"/>
          <a:stretch/>
        </p:blipFill>
        <p:spPr bwMode="auto">
          <a:xfrm>
            <a:off x="327547" y="321733"/>
            <a:ext cx="7058306" cy="4107392"/>
          </a:xfrm>
          <a:prstGeom prst="rect">
            <a:avLst/>
          </a:prstGeom>
          <a:noFill/>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E269DDE-5B16-47C0-BA32-2984F4DC37D1}"/>
              </a:ext>
            </a:extLst>
          </p:cNvPr>
          <p:cNvSpPr>
            <a:spLocks noGrp="1"/>
          </p:cNvSpPr>
          <p:nvPr>
            <p:ph type="body" sz="half" idx="2"/>
          </p:nvPr>
        </p:nvSpPr>
        <p:spPr>
          <a:xfrm>
            <a:off x="7698259" y="917724"/>
            <a:ext cx="4166194" cy="5474557"/>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FFFFFF"/>
                </a:solidFill>
              </a:rPr>
              <a:t>A* Pathfinding algorithm</a:t>
            </a:r>
          </a:p>
          <a:p>
            <a:pPr indent="-228600">
              <a:buFont typeface="Arial" panose="020B0604020202020204" pitchFamily="34" charset="0"/>
              <a:buChar char="•"/>
            </a:pPr>
            <a:endParaRPr lang="en-US" sz="1400" dirty="0">
              <a:solidFill>
                <a:srgbClr val="FFFFFF"/>
              </a:solidFill>
            </a:endParaRPr>
          </a:p>
          <a:p>
            <a:pPr indent="-228600">
              <a:buFont typeface="Arial" panose="020B0604020202020204" pitchFamily="34" charset="0"/>
              <a:buChar char="•"/>
            </a:pPr>
            <a:endParaRPr lang="en-US" sz="1400" dirty="0">
              <a:solidFill>
                <a:srgbClr val="FFFFFF"/>
              </a:solidFill>
            </a:endParaRPr>
          </a:p>
          <a:p>
            <a:pPr marL="285750" indent="-228600">
              <a:buFont typeface="Arial" panose="020B0604020202020204" pitchFamily="34" charset="0"/>
              <a:buChar char="•"/>
            </a:pPr>
            <a:r>
              <a:rPr lang="en-US" sz="1800" dirty="0">
                <a:solidFill>
                  <a:srgbClr val="FFFFFF"/>
                </a:solidFill>
              </a:rPr>
              <a:t>AI game object discovers paths to the target using A* Pathfinder algorithm;</a:t>
            </a:r>
          </a:p>
          <a:p>
            <a:pPr marL="285750" indent="-228600">
              <a:buFont typeface="Arial" panose="020B0604020202020204" pitchFamily="34" charset="0"/>
              <a:buChar char="•"/>
            </a:pPr>
            <a:r>
              <a:rPr lang="en-US" sz="1800" dirty="0">
                <a:solidFill>
                  <a:srgbClr val="FFFFFF"/>
                </a:solidFill>
              </a:rPr>
              <a:t>Calculates the shortest route towards the target in real-time, capable of dynamic game detection;</a:t>
            </a:r>
          </a:p>
          <a:p>
            <a:pPr marL="285750" indent="-228600">
              <a:buFont typeface="Arial" panose="020B0604020202020204" pitchFamily="34" charset="0"/>
              <a:buChar char="•"/>
            </a:pPr>
            <a:r>
              <a:rPr lang="en-US" sz="1800" dirty="0">
                <a:solidFill>
                  <a:srgbClr val="FFFFFF"/>
                </a:solidFill>
              </a:rPr>
              <a:t>Pathfinding algorithms are developed on the base of net search algorithms, a node collection connected between links. </a:t>
            </a:r>
          </a:p>
          <a:p>
            <a:pPr marL="285750" indent="-228600">
              <a:buFont typeface="Arial" panose="020B0604020202020204" pitchFamily="34" charset="0"/>
              <a:buChar char="•"/>
            </a:pPr>
            <a:r>
              <a:rPr lang="en-US" sz="1800" dirty="0">
                <a:solidFill>
                  <a:srgbClr val="FFFFFF"/>
                </a:solidFill>
              </a:rPr>
              <a:t>Every link in the net has a value which is the travel cost incurred if the algorithm passes through that link also known as a heuristic;</a:t>
            </a:r>
          </a:p>
          <a:p>
            <a:pPr marL="285750" indent="-228600">
              <a:buFont typeface="Arial" panose="020B0604020202020204" pitchFamily="34" charset="0"/>
              <a:buChar char="•"/>
            </a:pPr>
            <a:r>
              <a:rPr lang="en-US" sz="1800" dirty="0">
                <a:solidFill>
                  <a:srgbClr val="FFFFFF"/>
                </a:solidFill>
              </a:rPr>
              <a:t>Based on a grid.</a:t>
            </a:r>
          </a:p>
          <a:p>
            <a:pPr indent="-228600">
              <a:buFont typeface="Arial" panose="020B0604020202020204" pitchFamily="34" charset="0"/>
              <a:buChar char="•"/>
            </a:pPr>
            <a:endParaRPr lang="en-US" sz="1400" dirty="0">
              <a:solidFill>
                <a:srgbClr val="FFFFFF"/>
              </a:solidFill>
            </a:endParaRPr>
          </a:p>
        </p:txBody>
      </p:sp>
    </p:spTree>
    <p:extLst>
      <p:ext uri="{BB962C8B-B14F-4D97-AF65-F5344CB8AC3E}">
        <p14:creationId xmlns:p14="http://schemas.microsoft.com/office/powerpoint/2010/main" val="360391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E5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524256" y="5412258"/>
            <a:ext cx="6594189" cy="980023"/>
          </a:xfrm>
        </p:spPr>
        <p:txBody>
          <a:bodyPr vert="horz" lIns="91440" tIns="45720" rIns="91440" bIns="45720" rtlCol="0" anchor="ctr">
            <a:normAutofit fontScale="90000"/>
          </a:bodyPr>
          <a:lstStyle/>
          <a:p>
            <a:pPr algn="r"/>
            <a:r>
              <a:rPr lang="en-US" sz="4400" dirty="0">
                <a:solidFill>
                  <a:srgbClr val="FFFFFF"/>
                </a:solidFill>
              </a:rPr>
              <a:t>Efficient AI coordination frameworks </a:t>
            </a:r>
          </a:p>
        </p:txBody>
      </p:sp>
      <p:pic>
        <p:nvPicPr>
          <p:cNvPr id="7" name="Content Placeholder 6">
            <a:extLst>
              <a:ext uri="{FF2B5EF4-FFF2-40B4-BE49-F238E27FC236}">
                <a16:creationId xmlns:a16="http://schemas.microsoft.com/office/drawing/2014/main" id="{A2D1BF6D-3C07-420F-B587-785B0B69A68B}"/>
              </a:ext>
            </a:extLst>
          </p:cNvPr>
          <p:cNvPicPr>
            <a:picLocks noGrp="1"/>
          </p:cNvPicPr>
          <p:nvPr>
            <p:ph idx="1"/>
          </p:nvPr>
        </p:nvPicPr>
        <p:blipFill rotWithShape="1">
          <a:blip r:embed="rId2"/>
          <a:srcRect l="2908" r="-2" b="-2"/>
          <a:stretch/>
        </p:blipFill>
        <p:spPr>
          <a:xfrm>
            <a:off x="327547" y="321732"/>
            <a:ext cx="7058306" cy="4831035"/>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E269DDE-5B16-47C0-BA32-2984F4DC37D1}"/>
              </a:ext>
            </a:extLst>
          </p:cNvPr>
          <p:cNvSpPr>
            <a:spLocks noGrp="1"/>
          </p:cNvSpPr>
          <p:nvPr>
            <p:ph type="body" sz="half" idx="2"/>
          </p:nvPr>
        </p:nvSpPr>
        <p:spPr>
          <a:xfrm>
            <a:off x="7582563" y="321732"/>
            <a:ext cx="4281890" cy="6214534"/>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FFFFFF"/>
                </a:solidFill>
              </a:rPr>
              <a:t>A* Pathfinding Shortfalls</a:t>
            </a:r>
          </a:p>
          <a:p>
            <a:pPr indent="-228600">
              <a:buFont typeface="Arial" panose="020B0604020202020204" pitchFamily="34" charset="0"/>
              <a:buChar char="•"/>
            </a:pPr>
            <a:endParaRPr lang="en-US" sz="1400" dirty="0">
              <a:solidFill>
                <a:srgbClr val="FFFFFF"/>
              </a:solidFill>
            </a:endParaRPr>
          </a:p>
          <a:p>
            <a:pPr marL="342900" indent="-228600">
              <a:buFont typeface="Arial" panose="020B0604020202020204" pitchFamily="34" charset="0"/>
              <a:buChar char="•"/>
            </a:pPr>
            <a:r>
              <a:rPr lang="en-US" sz="1800" dirty="0">
                <a:solidFill>
                  <a:srgbClr val="FFFFFF"/>
                </a:solidFill>
              </a:rPr>
              <a:t>Grid size – the grid size used in the project, in grid nodes is 50 x 50;</a:t>
            </a:r>
          </a:p>
          <a:p>
            <a:pPr marL="800100" lvl="1" indent="-228600">
              <a:buFont typeface="Arial" panose="020B0604020202020204" pitchFamily="34" charset="0"/>
              <a:buChar char="•"/>
            </a:pPr>
            <a:r>
              <a:rPr lang="en-US" sz="1800" dirty="0">
                <a:solidFill>
                  <a:srgbClr val="FFFFFF"/>
                </a:solidFill>
              </a:rPr>
              <a:t> The ideal size would cover the whole scene.</a:t>
            </a:r>
          </a:p>
          <a:p>
            <a:pPr marL="342900" indent="-228600">
              <a:buFont typeface="Arial" panose="020B0604020202020204" pitchFamily="34" charset="0"/>
              <a:buChar char="•"/>
            </a:pPr>
            <a:r>
              <a:rPr lang="en-US" sz="1800" dirty="0">
                <a:solidFill>
                  <a:srgbClr val="FFFFFF"/>
                </a:solidFill>
              </a:rPr>
              <a:t>Node size – size 1 unit nodes are used;</a:t>
            </a:r>
          </a:p>
          <a:p>
            <a:pPr marL="800100" lvl="1" indent="-228600">
              <a:buFont typeface="Arial" panose="020B0604020202020204" pitchFamily="34" charset="0"/>
              <a:buChar char="•"/>
            </a:pPr>
            <a:r>
              <a:rPr lang="en-US" sz="1800" dirty="0">
                <a:solidFill>
                  <a:srgbClr val="FFFFFF"/>
                </a:solidFill>
              </a:rPr>
              <a:t>The ideal node size would be 0.5;</a:t>
            </a:r>
          </a:p>
          <a:p>
            <a:pPr marL="342900" indent="-228600">
              <a:buFont typeface="Arial" panose="020B0604020202020204" pitchFamily="34" charset="0"/>
              <a:buChar char="•"/>
            </a:pPr>
            <a:r>
              <a:rPr lang="en-US" sz="1800" dirty="0">
                <a:solidFill>
                  <a:srgbClr val="FFFFFF"/>
                </a:solidFill>
              </a:rPr>
              <a:t>Cannot calculate a path if a game object stands at the edge of the grid blocking the path;</a:t>
            </a:r>
          </a:p>
          <a:p>
            <a:pPr marL="342900" indent="-228600">
              <a:buFont typeface="Arial" panose="020B0604020202020204" pitchFamily="34" charset="0"/>
              <a:buChar char="•"/>
            </a:pPr>
            <a:r>
              <a:rPr lang="en-US" sz="1800" dirty="0">
                <a:solidFill>
                  <a:srgbClr val="FFFFFF"/>
                </a:solidFill>
              </a:rPr>
              <a:t>Pathfinding algorithm cannot be triggered if the target is not in the field of view of the AI;</a:t>
            </a:r>
          </a:p>
          <a:p>
            <a:pPr marL="342900" indent="-228600">
              <a:buFont typeface="Arial" panose="020B0604020202020204" pitchFamily="34" charset="0"/>
              <a:buChar char="•"/>
            </a:pPr>
            <a:r>
              <a:rPr lang="en-US" sz="1800" dirty="0">
                <a:solidFill>
                  <a:srgbClr val="FFFFFF"/>
                </a:solidFill>
              </a:rPr>
              <a:t>Not suitable for multi-levelled scene;</a:t>
            </a:r>
          </a:p>
          <a:p>
            <a:pPr marL="342900" indent="-228600">
              <a:buFont typeface="Arial" panose="020B0604020202020204" pitchFamily="34" charset="0"/>
              <a:buChar char="•"/>
            </a:pPr>
            <a:r>
              <a:rPr lang="en-US" sz="1800" dirty="0">
                <a:solidFill>
                  <a:srgbClr val="FFFFFF"/>
                </a:solidFill>
              </a:rPr>
              <a:t>Cannot detect objects thrown in the scene at run-time.</a:t>
            </a:r>
          </a:p>
          <a:p>
            <a:pPr marL="342900" indent="-228600">
              <a:buFont typeface="Arial" panose="020B0604020202020204" pitchFamily="34" charset="0"/>
              <a:buChar char="•"/>
            </a:pPr>
            <a:endParaRPr lang="en-US" sz="1800" dirty="0">
              <a:solidFill>
                <a:srgbClr val="FFFFFF"/>
              </a:solidFill>
            </a:endParaRPr>
          </a:p>
          <a:p>
            <a:pPr marL="342900" indent="-228600">
              <a:buFont typeface="Arial" panose="020B0604020202020204" pitchFamily="34" charset="0"/>
              <a:buChar char="•"/>
            </a:pPr>
            <a:endParaRPr lang="en-US" sz="1400" dirty="0">
              <a:solidFill>
                <a:srgbClr val="FFFFFF"/>
              </a:solidFill>
            </a:endParaRPr>
          </a:p>
        </p:txBody>
      </p:sp>
    </p:spTree>
    <p:extLst>
      <p:ext uri="{BB962C8B-B14F-4D97-AF65-F5344CB8AC3E}">
        <p14:creationId xmlns:p14="http://schemas.microsoft.com/office/powerpoint/2010/main" val="1168347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D6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Efficient AI coordination frameworks </a:t>
            </a:r>
          </a:p>
        </p:txBody>
      </p:sp>
      <p:pic>
        <p:nvPicPr>
          <p:cNvPr id="8" name="Content Placeholder 7" descr="NavMeshOverview.png (850Ã514)">
            <a:extLst>
              <a:ext uri="{FF2B5EF4-FFF2-40B4-BE49-F238E27FC236}">
                <a16:creationId xmlns:a16="http://schemas.microsoft.com/office/drawing/2014/main" id="{601A7FB9-977B-4642-B936-93E7A8D4463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3814" r="1" b="1"/>
          <a:stretch/>
        </p:blipFill>
        <p:spPr bwMode="auto">
          <a:xfrm>
            <a:off x="327547" y="321733"/>
            <a:ext cx="7058306" cy="4107392"/>
          </a:xfrm>
          <a:prstGeom prst="rect">
            <a:avLst/>
          </a:prstGeom>
          <a:noFill/>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E269DDE-5B16-47C0-BA32-2984F4DC37D1}"/>
              </a:ext>
            </a:extLst>
          </p:cNvPr>
          <p:cNvSpPr>
            <a:spLocks noGrp="1"/>
          </p:cNvSpPr>
          <p:nvPr>
            <p:ph type="body" sz="half" idx="2"/>
          </p:nvPr>
        </p:nvSpPr>
        <p:spPr>
          <a:xfrm>
            <a:off x="7685903" y="917724"/>
            <a:ext cx="3981841" cy="5474557"/>
          </a:xfrm>
        </p:spPr>
        <p:txBody>
          <a:bodyPr vert="horz" lIns="91440" tIns="45720" rIns="91440" bIns="45720" rtlCol="0" anchor="ctr">
            <a:normAutofit lnSpcReduction="10000"/>
          </a:bodyPr>
          <a:lstStyle/>
          <a:p>
            <a:r>
              <a:rPr lang="en-US" sz="2000" dirty="0">
                <a:solidFill>
                  <a:srgbClr val="FFFFFF"/>
                </a:solidFill>
              </a:rPr>
              <a:t>Unity NavMesh</a:t>
            </a:r>
          </a:p>
          <a:p>
            <a:pPr indent="-228600">
              <a:buFont typeface="Arial" panose="020B0604020202020204" pitchFamily="34" charset="0"/>
              <a:buChar char="•"/>
            </a:pPr>
            <a:endParaRPr lang="en-US" dirty="0">
              <a:solidFill>
                <a:srgbClr val="FFFFFF"/>
              </a:solidFill>
            </a:endParaRPr>
          </a:p>
          <a:p>
            <a:pPr marL="342900" indent="-228600">
              <a:buFont typeface="Arial" panose="020B0604020202020204" pitchFamily="34" charset="0"/>
              <a:buChar char="•"/>
            </a:pPr>
            <a:r>
              <a:rPr lang="en-US" sz="2000" dirty="0">
                <a:solidFill>
                  <a:srgbClr val="FFFFFF"/>
                </a:solidFill>
              </a:rPr>
              <a:t>Native to Unity, uses a navigation mesh determined by the geometry of the scene;</a:t>
            </a:r>
          </a:p>
          <a:p>
            <a:pPr indent="-228600">
              <a:buFont typeface="Arial" panose="020B0604020202020204" pitchFamily="34" charset="0"/>
              <a:buChar char="•"/>
            </a:pPr>
            <a:endParaRPr lang="en-US" sz="2000" dirty="0">
              <a:solidFill>
                <a:srgbClr val="FFFFFF"/>
              </a:solidFill>
            </a:endParaRPr>
          </a:p>
          <a:p>
            <a:pPr marL="342900" indent="-228600">
              <a:buFont typeface="Arial" panose="020B0604020202020204" pitchFamily="34" charset="0"/>
              <a:buChar char="•"/>
            </a:pPr>
            <a:r>
              <a:rPr lang="en-US" sz="2000" dirty="0">
                <a:solidFill>
                  <a:srgbClr val="FFFFFF"/>
                </a:solidFill>
              </a:rPr>
              <a:t>Structure:</a:t>
            </a:r>
          </a:p>
          <a:p>
            <a:pPr lvl="1" indent="-228600">
              <a:buFont typeface="Arial" panose="020B0604020202020204" pitchFamily="34" charset="0"/>
              <a:buChar char="•"/>
            </a:pPr>
            <a:r>
              <a:rPr lang="en-US" sz="2000" dirty="0">
                <a:solidFill>
                  <a:srgbClr val="FFFFFF"/>
                </a:solidFill>
              </a:rPr>
              <a:t>NavMesh – describes the walkable surfaces in the scene;</a:t>
            </a:r>
          </a:p>
          <a:p>
            <a:pPr lvl="1" indent="-228600">
              <a:buFont typeface="Arial" panose="020B0604020202020204" pitchFamily="34" charset="0"/>
              <a:buChar char="•"/>
            </a:pPr>
            <a:r>
              <a:rPr lang="en-US" sz="2000" dirty="0">
                <a:solidFill>
                  <a:srgbClr val="FFFFFF"/>
                </a:solidFill>
              </a:rPr>
              <a:t>NavMesh Agent – component that determines the movement of the character in the scene;</a:t>
            </a:r>
          </a:p>
          <a:p>
            <a:pPr lvl="1" indent="-228600">
              <a:buFont typeface="Arial" panose="020B0604020202020204" pitchFamily="34" charset="0"/>
              <a:buChar char="•"/>
            </a:pPr>
            <a:r>
              <a:rPr lang="en-US" sz="2000" dirty="0">
                <a:solidFill>
                  <a:srgbClr val="FFFFFF"/>
                </a:solidFill>
              </a:rPr>
              <a:t>Off-Mesh Link – component designed to incorporate shortcuts;</a:t>
            </a:r>
          </a:p>
          <a:p>
            <a:pPr lvl="1" indent="-228600">
              <a:buFont typeface="Arial" panose="020B0604020202020204" pitchFamily="34" charset="0"/>
              <a:buChar char="•"/>
            </a:pPr>
            <a:r>
              <a:rPr lang="en-US" sz="2000" dirty="0">
                <a:solidFill>
                  <a:srgbClr val="FFFFFF"/>
                </a:solidFill>
              </a:rPr>
              <a:t>NavMesh Obstacle – component designed to determine obstacles places in the game scene</a:t>
            </a:r>
          </a:p>
          <a:p>
            <a:pPr marL="342900" indent="-228600">
              <a:buFont typeface="Arial" panose="020B0604020202020204" pitchFamily="34" charset="0"/>
              <a:buChar char="•"/>
            </a:pPr>
            <a:endParaRPr lang="en-US" sz="2000" dirty="0">
              <a:solidFill>
                <a:srgbClr val="FFFFFF"/>
              </a:solidFill>
            </a:endParaRPr>
          </a:p>
          <a:p>
            <a:pPr marL="342900" indent="-228600">
              <a:buFont typeface="Arial" panose="020B06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469502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B2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Efficient AI coordination frameworks </a:t>
            </a:r>
          </a:p>
        </p:txBody>
      </p:sp>
      <p:pic>
        <p:nvPicPr>
          <p:cNvPr id="7" name="Content Placeholder 6">
            <a:extLst>
              <a:ext uri="{FF2B5EF4-FFF2-40B4-BE49-F238E27FC236}">
                <a16:creationId xmlns:a16="http://schemas.microsoft.com/office/drawing/2014/main" id="{4F3BDDF8-1D5B-4E17-95AA-D670DCBC16CC}"/>
              </a:ext>
            </a:extLst>
          </p:cNvPr>
          <p:cNvPicPr>
            <a:picLocks noGrp="1"/>
          </p:cNvPicPr>
          <p:nvPr>
            <p:ph idx="1"/>
          </p:nvPr>
        </p:nvPicPr>
        <p:blipFill rotWithShape="1">
          <a:blip r:embed="rId2"/>
          <a:srcRect l="5767" r="7021" b="-2"/>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E269DDE-5B16-47C0-BA32-2984F4DC37D1}"/>
              </a:ext>
            </a:extLst>
          </p:cNvPr>
          <p:cNvSpPr>
            <a:spLocks noGrp="1"/>
          </p:cNvSpPr>
          <p:nvPr>
            <p:ph type="body" sz="half" idx="2"/>
          </p:nvPr>
        </p:nvSpPr>
        <p:spPr>
          <a:xfrm>
            <a:off x="8029319" y="917725"/>
            <a:ext cx="3424739" cy="4852362"/>
          </a:xfrm>
        </p:spPr>
        <p:txBody>
          <a:bodyPr vert="horz" lIns="91440" tIns="45720" rIns="91440" bIns="45720" rtlCol="0" anchor="ctr">
            <a:normAutofit fontScale="92500" lnSpcReduction="20000"/>
          </a:bodyPr>
          <a:lstStyle/>
          <a:p>
            <a:pPr indent="-228600">
              <a:buFont typeface="Arial" panose="020B0604020202020204" pitchFamily="34" charset="0"/>
              <a:buChar char="•"/>
            </a:pPr>
            <a:r>
              <a:rPr lang="en-US" sz="2200" dirty="0">
                <a:solidFill>
                  <a:srgbClr val="FFFFFF"/>
                </a:solidFill>
              </a:rPr>
              <a:t>Unity NavMesh Advantages</a:t>
            </a:r>
          </a:p>
          <a:p>
            <a:pPr indent="-228600">
              <a:buFont typeface="Arial" panose="020B0604020202020204" pitchFamily="34" charset="0"/>
              <a:buChar char="•"/>
            </a:pPr>
            <a:endParaRPr lang="en-US" sz="1900" dirty="0">
              <a:solidFill>
                <a:srgbClr val="FFFFFF"/>
              </a:solidFill>
            </a:endParaRPr>
          </a:p>
          <a:p>
            <a:pPr indent="-228600">
              <a:buFont typeface="Arial" panose="020B0604020202020204" pitchFamily="34" charset="0"/>
              <a:buChar char="•"/>
            </a:pPr>
            <a:endParaRPr lang="en-US" sz="1900" dirty="0">
              <a:solidFill>
                <a:srgbClr val="FFFFFF"/>
              </a:solidFill>
            </a:endParaRPr>
          </a:p>
          <a:p>
            <a:pPr marL="342900" indent="-228600">
              <a:buFont typeface="Arial" panose="020B0604020202020204" pitchFamily="34" charset="0"/>
              <a:buChar char="•"/>
            </a:pPr>
            <a:r>
              <a:rPr lang="en-US" sz="2400" dirty="0">
                <a:solidFill>
                  <a:srgbClr val="FFFFFF"/>
                </a:solidFill>
              </a:rPr>
              <a:t>Real time obstacle detection;</a:t>
            </a:r>
          </a:p>
          <a:p>
            <a:pPr marL="342900" indent="-228600">
              <a:buFont typeface="Arial" panose="020B0604020202020204" pitchFamily="34" charset="0"/>
              <a:buChar char="•"/>
            </a:pPr>
            <a:r>
              <a:rPr lang="en-US" sz="2400" dirty="0">
                <a:solidFill>
                  <a:srgbClr val="FFFFFF"/>
                </a:solidFill>
              </a:rPr>
              <a:t>Covers the entire game scene;</a:t>
            </a:r>
          </a:p>
          <a:p>
            <a:pPr marL="342900" indent="-228600">
              <a:buFont typeface="Arial" panose="020B0604020202020204" pitchFamily="34" charset="0"/>
              <a:buChar char="•"/>
            </a:pPr>
            <a:r>
              <a:rPr lang="en-US" sz="2400" dirty="0">
                <a:solidFill>
                  <a:srgbClr val="FFFFFF"/>
                </a:solidFill>
              </a:rPr>
              <a:t>Constructed on polygons;</a:t>
            </a:r>
          </a:p>
          <a:p>
            <a:pPr marL="342900" indent="-228600">
              <a:buFont typeface="Arial" panose="020B0604020202020204" pitchFamily="34" charset="0"/>
              <a:buChar char="•"/>
            </a:pPr>
            <a:r>
              <a:rPr lang="en-US" sz="2400" dirty="0">
                <a:solidFill>
                  <a:srgbClr val="FFFFFF"/>
                </a:solidFill>
              </a:rPr>
              <a:t>Designed for multi-levelled scenes;</a:t>
            </a:r>
          </a:p>
          <a:p>
            <a:pPr marL="342900" indent="-228600">
              <a:buFont typeface="Arial" panose="020B0604020202020204" pitchFamily="34" charset="0"/>
              <a:buChar char="•"/>
            </a:pPr>
            <a:r>
              <a:rPr lang="en-US" sz="2400" dirty="0">
                <a:solidFill>
                  <a:srgbClr val="FFFFFF"/>
                </a:solidFill>
              </a:rPr>
              <a:t>Not taxing the resources of the CPU;</a:t>
            </a:r>
          </a:p>
          <a:p>
            <a:pPr marL="342900" indent="-228600">
              <a:buFont typeface="Arial" panose="020B0604020202020204" pitchFamily="34" charset="0"/>
              <a:buChar char="•"/>
            </a:pPr>
            <a:r>
              <a:rPr lang="en-US" sz="2400" dirty="0">
                <a:solidFill>
                  <a:srgbClr val="FFFFFF"/>
                </a:solidFill>
              </a:rPr>
              <a:t>The AI agent is automatically constrained to  the surface of the NavMesh.</a:t>
            </a:r>
          </a:p>
          <a:p>
            <a:pPr marL="342900" indent="-228600">
              <a:buFont typeface="Arial" panose="020B0604020202020204" pitchFamily="34" charset="0"/>
              <a:buChar char="•"/>
            </a:pPr>
            <a:endParaRPr lang="en-US" sz="1900" dirty="0">
              <a:solidFill>
                <a:srgbClr val="FFFFFF"/>
              </a:solidFill>
            </a:endParaRPr>
          </a:p>
        </p:txBody>
      </p:sp>
    </p:spTree>
    <p:extLst>
      <p:ext uri="{BB962C8B-B14F-4D97-AF65-F5344CB8AC3E}">
        <p14:creationId xmlns:p14="http://schemas.microsoft.com/office/powerpoint/2010/main" val="686095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56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a:solidFill>
                  <a:srgbClr val="FFFFFF"/>
                </a:solidFill>
              </a:rPr>
              <a:t>Dynamic cover-based system</a:t>
            </a:r>
          </a:p>
        </p:txBody>
      </p:sp>
      <p:pic>
        <p:nvPicPr>
          <p:cNvPr id="10" name="Content Placeholder 9">
            <a:extLst>
              <a:ext uri="{FF2B5EF4-FFF2-40B4-BE49-F238E27FC236}">
                <a16:creationId xmlns:a16="http://schemas.microsoft.com/office/drawing/2014/main" id="{D83A79F5-474F-4DE7-9255-793D7F622348}"/>
              </a:ext>
            </a:extLst>
          </p:cNvPr>
          <p:cNvPicPr>
            <a:picLocks noGrp="1"/>
          </p:cNvPicPr>
          <p:nvPr>
            <p:ph sz="half" idx="1"/>
          </p:nvPr>
        </p:nvPicPr>
        <p:blipFill rotWithShape="1">
          <a:blip r:embed="rId2"/>
          <a:srcRect t="10100" r="1" b="3047"/>
          <a:stretch/>
        </p:blipFill>
        <p:spPr>
          <a:xfrm>
            <a:off x="327547" y="321733"/>
            <a:ext cx="7058306" cy="4107392"/>
          </a:xfrm>
          <a:prstGeom prst="rect">
            <a:avLst/>
          </a:prstGeom>
        </p:spPr>
      </p:pic>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E269DDE-5B16-47C0-BA32-2984F4DC37D1}"/>
              </a:ext>
            </a:extLst>
          </p:cNvPr>
          <p:cNvSpPr>
            <a:spLocks noGrp="1"/>
          </p:cNvSpPr>
          <p:nvPr>
            <p:ph sz="half" idx="2"/>
          </p:nvPr>
        </p:nvSpPr>
        <p:spPr>
          <a:xfrm>
            <a:off x="8029319" y="917725"/>
            <a:ext cx="3424739" cy="4852362"/>
          </a:xfrm>
        </p:spPr>
        <p:txBody>
          <a:bodyPr vert="horz" lIns="91440" tIns="45720" rIns="91440" bIns="45720" rtlCol="0" anchor="ctr">
            <a:normAutofit/>
          </a:bodyPr>
          <a:lstStyle/>
          <a:p>
            <a:r>
              <a:rPr lang="en-US" sz="2000">
                <a:solidFill>
                  <a:srgbClr val="FFFFFF"/>
                </a:solidFill>
              </a:rPr>
              <a:t>Edge Detection</a:t>
            </a:r>
          </a:p>
          <a:p>
            <a:endParaRPr lang="en-US" sz="2000">
              <a:solidFill>
                <a:srgbClr val="FFFFFF"/>
              </a:solidFill>
            </a:endParaRPr>
          </a:p>
          <a:p>
            <a:endParaRPr lang="en-US" sz="2000">
              <a:solidFill>
                <a:srgbClr val="FFFFFF"/>
              </a:solidFill>
            </a:endParaRPr>
          </a:p>
          <a:p>
            <a:pPr marL="342900"/>
            <a:r>
              <a:rPr lang="en-US" sz="2000">
                <a:solidFill>
                  <a:srgbClr val="FFFFFF"/>
                </a:solidFill>
              </a:rPr>
              <a:t>Triggered by the field of view of the AI;</a:t>
            </a:r>
          </a:p>
          <a:p>
            <a:pPr marL="342900"/>
            <a:r>
              <a:rPr lang="en-US" sz="2000">
                <a:solidFill>
                  <a:srgbClr val="FFFFFF"/>
                </a:solidFill>
              </a:rPr>
              <a:t>AI agent instantiates 800 casts to determine objects and object edges;</a:t>
            </a:r>
          </a:p>
          <a:p>
            <a:pPr marL="342900"/>
            <a:r>
              <a:rPr lang="en-US" sz="2000">
                <a:solidFill>
                  <a:srgbClr val="FFFFFF"/>
                </a:solidFill>
              </a:rPr>
              <a:t>Game objects assigned as cover locations are instantiated</a:t>
            </a:r>
          </a:p>
          <a:p>
            <a:pPr marL="342900"/>
            <a:r>
              <a:rPr lang="en-US" sz="2000">
                <a:solidFill>
                  <a:srgbClr val="FFFFFF"/>
                </a:solidFill>
              </a:rPr>
              <a:t>Cover locations are limited by the field of view</a:t>
            </a:r>
          </a:p>
          <a:p>
            <a:pPr marL="342900"/>
            <a:endParaRPr lang="en-US" sz="2000">
              <a:solidFill>
                <a:srgbClr val="FFFFFF"/>
              </a:solidFill>
            </a:endParaRPr>
          </a:p>
        </p:txBody>
      </p:sp>
    </p:spTree>
    <p:extLst>
      <p:ext uri="{BB962C8B-B14F-4D97-AF65-F5344CB8AC3E}">
        <p14:creationId xmlns:p14="http://schemas.microsoft.com/office/powerpoint/2010/main" val="1811466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54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a:solidFill>
                  <a:srgbClr val="FFFFFF"/>
                </a:solidFill>
              </a:rPr>
              <a:t>Dynamic cover-based system</a:t>
            </a:r>
          </a:p>
        </p:txBody>
      </p:sp>
      <p:pic>
        <p:nvPicPr>
          <p:cNvPr id="7" name="Content Placeholder 6">
            <a:extLst>
              <a:ext uri="{FF2B5EF4-FFF2-40B4-BE49-F238E27FC236}">
                <a16:creationId xmlns:a16="http://schemas.microsoft.com/office/drawing/2014/main" id="{B1AD2245-4EA4-41B9-BF9B-43E2256A37C8}"/>
              </a:ext>
            </a:extLst>
          </p:cNvPr>
          <p:cNvPicPr>
            <a:picLocks noGrp="1"/>
          </p:cNvPicPr>
          <p:nvPr>
            <p:ph sz="half" idx="1"/>
          </p:nvPr>
        </p:nvPicPr>
        <p:blipFill rotWithShape="1">
          <a:blip r:embed="rId2"/>
          <a:srcRect r="1" b="22669"/>
          <a:stretch/>
        </p:blipFill>
        <p:spPr>
          <a:xfrm>
            <a:off x="327547" y="321733"/>
            <a:ext cx="7058306" cy="4107392"/>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E269DDE-5B16-47C0-BA32-2984F4DC37D1}"/>
              </a:ext>
            </a:extLst>
          </p:cNvPr>
          <p:cNvSpPr>
            <a:spLocks noGrp="1"/>
          </p:cNvSpPr>
          <p:nvPr>
            <p:ph sz="half" idx="2"/>
          </p:nvPr>
        </p:nvSpPr>
        <p:spPr>
          <a:xfrm>
            <a:off x="8029319" y="917725"/>
            <a:ext cx="3424739" cy="4852362"/>
          </a:xfrm>
        </p:spPr>
        <p:txBody>
          <a:bodyPr vert="horz" lIns="91440" tIns="45720" rIns="91440" bIns="45720" rtlCol="0" anchor="ctr">
            <a:normAutofit/>
          </a:bodyPr>
          <a:lstStyle/>
          <a:p>
            <a:r>
              <a:rPr lang="en-US" sz="2000" dirty="0">
                <a:solidFill>
                  <a:srgbClr val="FFFFFF"/>
                </a:solidFill>
              </a:rPr>
              <a:t>Edge Detection Issues</a:t>
            </a:r>
          </a:p>
          <a:p>
            <a:endParaRPr lang="en-US" sz="2000" dirty="0">
              <a:solidFill>
                <a:srgbClr val="FFFFFF"/>
              </a:solidFill>
            </a:endParaRPr>
          </a:p>
          <a:p>
            <a:endParaRPr lang="en-US" sz="2000" dirty="0">
              <a:solidFill>
                <a:srgbClr val="FFFFFF"/>
              </a:solidFill>
            </a:endParaRPr>
          </a:p>
          <a:p>
            <a:pPr marL="342900"/>
            <a:r>
              <a:rPr lang="en-US" sz="2000" dirty="0">
                <a:solidFill>
                  <a:srgbClr val="FFFFFF"/>
                </a:solidFill>
              </a:rPr>
              <a:t>Approximately 2000 game objects are instantiated;</a:t>
            </a:r>
          </a:p>
          <a:p>
            <a:pPr marL="342900"/>
            <a:r>
              <a:rPr lang="en-US" sz="2000" dirty="0">
                <a:solidFill>
                  <a:srgbClr val="FFFFFF"/>
                </a:solidFill>
              </a:rPr>
              <a:t>Cover locations are set outside the game scene;</a:t>
            </a:r>
          </a:p>
          <a:p>
            <a:pPr marL="342900"/>
            <a:r>
              <a:rPr lang="en-US" sz="2000" dirty="0">
                <a:solidFill>
                  <a:srgbClr val="FFFFFF"/>
                </a:solidFill>
              </a:rPr>
              <a:t>Multiple game objects are created in the same place one on top of another;</a:t>
            </a:r>
          </a:p>
          <a:p>
            <a:pPr marL="342900"/>
            <a:r>
              <a:rPr lang="en-US" sz="2000" dirty="0">
                <a:solidFill>
                  <a:srgbClr val="FFFFFF"/>
                </a:solidFill>
              </a:rPr>
              <a:t>A number of cover locations are set in the direct view of the target.</a:t>
            </a:r>
          </a:p>
          <a:p>
            <a:pPr marL="342900"/>
            <a:endParaRPr lang="en-US" sz="2000" dirty="0">
              <a:solidFill>
                <a:srgbClr val="FFFFFF"/>
              </a:solidFill>
            </a:endParaRPr>
          </a:p>
        </p:txBody>
      </p:sp>
    </p:spTree>
    <p:extLst>
      <p:ext uri="{BB962C8B-B14F-4D97-AF65-F5344CB8AC3E}">
        <p14:creationId xmlns:p14="http://schemas.microsoft.com/office/powerpoint/2010/main" val="1966895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a:t>Dynamic cover-based system</a:t>
            </a:r>
          </a:p>
        </p:txBody>
      </p:sp>
      <p:sp>
        <p:nvSpPr>
          <p:cNvPr id="4" name="Text Placeholder 3">
            <a:extLst>
              <a:ext uri="{FF2B5EF4-FFF2-40B4-BE49-F238E27FC236}">
                <a16:creationId xmlns:a16="http://schemas.microsoft.com/office/drawing/2014/main" id="{2E269DDE-5B16-47C0-BA32-2984F4DC37D1}"/>
              </a:ext>
            </a:extLst>
          </p:cNvPr>
          <p:cNvSpPr>
            <a:spLocks noGrp="1"/>
          </p:cNvSpPr>
          <p:nvPr>
            <p:ph sz="half" idx="2"/>
          </p:nvPr>
        </p:nvSpPr>
        <p:spPr>
          <a:xfrm>
            <a:off x="821515" y="2121762"/>
            <a:ext cx="6204984" cy="3626917"/>
          </a:xfrm>
        </p:spPr>
        <p:txBody>
          <a:bodyPr vert="horz" lIns="91440" tIns="45720" rIns="91440" bIns="45720" rtlCol="0">
            <a:normAutofit/>
          </a:bodyPr>
          <a:lstStyle/>
          <a:p>
            <a:r>
              <a:rPr lang="en-US" sz="2400" dirty="0"/>
              <a:t>Reducing the number of cover locations</a:t>
            </a:r>
          </a:p>
          <a:p>
            <a:endParaRPr lang="en-US" sz="2400" dirty="0"/>
          </a:p>
          <a:p>
            <a:r>
              <a:rPr lang="en-US" sz="2400" dirty="0"/>
              <a:t>A simple algorithm has been designed to reduce the number of cover locations;</a:t>
            </a:r>
          </a:p>
          <a:p>
            <a:r>
              <a:rPr lang="en-US" sz="2400" dirty="0"/>
              <a:t>Float to integer;</a:t>
            </a:r>
          </a:p>
          <a:p>
            <a:r>
              <a:rPr lang="en-US" sz="2400" dirty="0"/>
              <a:t>Total number of cover locations has been reduced to 32.</a:t>
            </a:r>
          </a:p>
          <a:p>
            <a:endParaRPr lang="en-US" sz="2400" dirty="0"/>
          </a:p>
          <a:p>
            <a:endParaRPr lang="en-US" sz="2400" dirty="0"/>
          </a:p>
          <a:p>
            <a:pPr marL="342900"/>
            <a:endParaRPr lang="en-US" sz="2400" dirty="0"/>
          </a:p>
        </p:txBody>
      </p:sp>
      <p:pic>
        <p:nvPicPr>
          <p:cNvPr id="11" name="Picture 10">
            <a:extLst>
              <a:ext uri="{FF2B5EF4-FFF2-40B4-BE49-F238E27FC236}">
                <a16:creationId xmlns:a16="http://schemas.microsoft.com/office/drawing/2014/main" id="{19AA160E-9DFD-4BED-9501-F493DF35B1E8}"/>
              </a:ext>
            </a:extLst>
          </p:cNvPr>
          <p:cNvPicPr/>
          <p:nvPr/>
        </p:nvPicPr>
        <p:blipFill>
          <a:blip r:embed="rId2"/>
          <a:stretch>
            <a:fillRect/>
          </a:stretch>
        </p:blipFill>
        <p:spPr>
          <a:xfrm>
            <a:off x="7511130" y="1298318"/>
            <a:ext cx="4614195" cy="686920"/>
          </a:xfrm>
          <a:prstGeom prst="rect">
            <a:avLst/>
          </a:prstGeom>
        </p:spPr>
      </p:pic>
      <p:pic>
        <p:nvPicPr>
          <p:cNvPr id="10" name="Content Placeholder 9">
            <a:extLst>
              <a:ext uri="{FF2B5EF4-FFF2-40B4-BE49-F238E27FC236}">
                <a16:creationId xmlns:a16="http://schemas.microsoft.com/office/drawing/2014/main" id="{321354B6-CE33-44B6-8575-F605DA7AD72F}"/>
              </a:ext>
            </a:extLst>
          </p:cNvPr>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8160495" y="2828925"/>
            <a:ext cx="3380521" cy="3388994"/>
          </a:xfrm>
          <a:prstGeom prst="rect">
            <a:avLst/>
          </a:prstGeom>
          <a:noFill/>
        </p:spPr>
      </p:pic>
    </p:spTree>
    <p:extLst>
      <p:ext uri="{BB962C8B-B14F-4D97-AF65-F5344CB8AC3E}">
        <p14:creationId xmlns:p14="http://schemas.microsoft.com/office/powerpoint/2010/main" val="1204393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43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a:solidFill>
                  <a:srgbClr val="FFFFFF"/>
                </a:solidFill>
              </a:rPr>
              <a:t>Dynamic cover-based system</a:t>
            </a:r>
          </a:p>
        </p:txBody>
      </p:sp>
      <p:pic>
        <p:nvPicPr>
          <p:cNvPr id="8" name="Content Placeholder 7">
            <a:extLst>
              <a:ext uri="{FF2B5EF4-FFF2-40B4-BE49-F238E27FC236}">
                <a16:creationId xmlns:a16="http://schemas.microsoft.com/office/drawing/2014/main" id="{C96C1EF5-3E6B-492C-B9B2-7333A4A3E0D6}"/>
              </a:ext>
            </a:extLst>
          </p:cNvPr>
          <p:cNvPicPr>
            <a:picLocks noGrp="1"/>
          </p:cNvPicPr>
          <p:nvPr>
            <p:ph sz="half" idx="1"/>
          </p:nvPr>
        </p:nvPicPr>
        <p:blipFill rotWithShape="1">
          <a:blip r:embed="rId2">
            <a:extLst>
              <a:ext uri="{28A0092B-C50C-407E-A947-70E740481C1C}">
                <a14:useLocalDpi xmlns:a14="http://schemas.microsoft.com/office/drawing/2010/main" val="0"/>
              </a:ext>
            </a:extLst>
          </a:blip>
          <a:srcRect r="6774"/>
          <a:stretch/>
        </p:blipFill>
        <p:spPr bwMode="auto">
          <a:xfrm>
            <a:off x="327547" y="321732"/>
            <a:ext cx="7058306" cy="4301355"/>
          </a:xfrm>
          <a:prstGeom prst="rect">
            <a:avLst/>
          </a:prstGeom>
          <a:noFill/>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E269DDE-5B16-47C0-BA32-2984F4DC37D1}"/>
              </a:ext>
            </a:extLst>
          </p:cNvPr>
          <p:cNvSpPr>
            <a:spLocks noGrp="1"/>
          </p:cNvSpPr>
          <p:nvPr>
            <p:ph sz="half" idx="2"/>
          </p:nvPr>
        </p:nvSpPr>
        <p:spPr>
          <a:xfrm>
            <a:off x="8029319" y="917725"/>
            <a:ext cx="3424739" cy="4852362"/>
          </a:xfrm>
        </p:spPr>
        <p:txBody>
          <a:bodyPr vert="horz" lIns="91440" tIns="45720" rIns="91440" bIns="45720" rtlCol="0" anchor="ctr">
            <a:normAutofit fontScale="92500" lnSpcReduction="20000"/>
          </a:bodyPr>
          <a:lstStyle/>
          <a:p>
            <a:r>
              <a:rPr lang="en-US" sz="2000" dirty="0">
                <a:solidFill>
                  <a:srgbClr val="FFFFFF"/>
                </a:solidFill>
              </a:rPr>
              <a:t>Reducing the number of cover locations</a:t>
            </a:r>
          </a:p>
          <a:p>
            <a:endParaRPr lang="en-US" sz="1400" dirty="0">
              <a:solidFill>
                <a:srgbClr val="FFFFFF"/>
              </a:solidFill>
            </a:endParaRPr>
          </a:p>
          <a:p>
            <a:r>
              <a:rPr lang="en-US" sz="1800" dirty="0">
                <a:solidFill>
                  <a:srgbClr val="FFFFFF"/>
                </a:solidFill>
              </a:rPr>
              <a:t>A second field of view has been implemented for the AI agent to reduce even further the number of random instantiated cover locations;</a:t>
            </a:r>
          </a:p>
          <a:p>
            <a:r>
              <a:rPr lang="en-US" sz="1800" dirty="0">
                <a:solidFill>
                  <a:srgbClr val="FFFFFF"/>
                </a:solidFill>
              </a:rPr>
              <a:t>Dummy cover position locations have been created to determine distance between instantiated objects;</a:t>
            </a:r>
          </a:p>
          <a:p>
            <a:r>
              <a:rPr lang="en-US" sz="1800" dirty="0">
                <a:solidFill>
                  <a:srgbClr val="FFFFFF"/>
                </a:solidFill>
              </a:rPr>
              <a:t>Cover locations have been set in a dictionary providing a key for every object;</a:t>
            </a:r>
          </a:p>
          <a:p>
            <a:r>
              <a:rPr lang="en-US" sz="1800" dirty="0">
                <a:solidFill>
                  <a:srgbClr val="FFFFFF"/>
                </a:solidFill>
              </a:rPr>
              <a:t>For every location a Boolean variable has been assigned to suit multiple AI agents in a scene– if false the cover location is free, else occupied.</a:t>
            </a:r>
          </a:p>
          <a:p>
            <a:endParaRPr lang="en-US" sz="1400" dirty="0">
              <a:solidFill>
                <a:srgbClr val="FFFFFF"/>
              </a:solidFill>
            </a:endParaRPr>
          </a:p>
          <a:p>
            <a:pPr marL="342900"/>
            <a:endParaRPr lang="en-US" sz="1400" dirty="0">
              <a:solidFill>
                <a:srgbClr val="FFFFFF"/>
              </a:solidFill>
            </a:endParaRPr>
          </a:p>
        </p:txBody>
      </p:sp>
    </p:spTree>
    <p:extLst>
      <p:ext uri="{BB962C8B-B14F-4D97-AF65-F5344CB8AC3E}">
        <p14:creationId xmlns:p14="http://schemas.microsoft.com/office/powerpoint/2010/main" val="1823707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DB6CC-52B5-4D6D-A03B-8CDDA72779B9}"/>
              </a:ext>
            </a:extLst>
          </p:cNvPr>
          <p:cNvSpPr>
            <a:spLocks noGrp="1"/>
          </p:cNvSpPr>
          <p:nvPr>
            <p:ph type="title"/>
          </p:nvPr>
        </p:nvSpPr>
        <p:spPr>
          <a:xfrm>
            <a:off x="6392598" y="640263"/>
            <a:ext cx="5221266" cy="1344975"/>
          </a:xfrm>
        </p:spPr>
        <p:txBody>
          <a:bodyPr>
            <a:normAutofit/>
          </a:bodyPr>
          <a:lstStyle/>
          <a:p>
            <a:pPr algn="ctr"/>
            <a:r>
              <a:rPr lang="en-GB" sz="4000"/>
              <a:t>   “Performance by default…”</a:t>
            </a:r>
          </a:p>
        </p:txBody>
      </p:sp>
      <p:pic>
        <p:nvPicPr>
          <p:cNvPr id="1026" name="Picture 2" descr="Imagini pentru unity Logo">
            <a:extLst>
              <a:ext uri="{FF2B5EF4-FFF2-40B4-BE49-F238E27FC236}">
                <a16:creationId xmlns:a16="http://schemas.microsoft.com/office/drawing/2014/main" id="{0350913B-4577-4458-9269-F0B27EBA44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32" y="2422054"/>
            <a:ext cx="5126736" cy="185844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F9285AD-E37D-47C7-9F2D-F8F70EE0204D}"/>
              </a:ext>
            </a:extLst>
          </p:cNvPr>
          <p:cNvSpPr>
            <a:spLocks noGrp="1"/>
          </p:cNvSpPr>
          <p:nvPr>
            <p:ph idx="1"/>
          </p:nvPr>
        </p:nvSpPr>
        <p:spPr>
          <a:xfrm>
            <a:off x="6257924" y="2121762"/>
            <a:ext cx="5449443" cy="4078571"/>
          </a:xfrm>
        </p:spPr>
        <p:txBody>
          <a:bodyPr>
            <a:normAutofit/>
          </a:bodyPr>
          <a:lstStyle/>
          <a:p>
            <a:r>
              <a:rPr lang="en-GB" sz="1600" dirty="0"/>
              <a:t>In the past years the video game industry has established itself as a significant contributor in the global economy.</a:t>
            </a:r>
          </a:p>
          <a:p>
            <a:pPr lvl="1"/>
            <a:r>
              <a:rPr lang="en-GB" sz="1600" dirty="0"/>
              <a:t>“Call of Duty” released in November 2011 has seen a revenue of $400 million in the </a:t>
            </a:r>
            <a:r>
              <a:rPr lang="en-GB" sz="1600"/>
              <a:t>first week </a:t>
            </a:r>
            <a:endParaRPr lang="en-GB" sz="1600" dirty="0"/>
          </a:p>
          <a:p>
            <a:pPr marL="457200" lvl="1" indent="0">
              <a:buNone/>
            </a:pPr>
            <a:endParaRPr lang="en-GB" sz="1600" dirty="0"/>
          </a:p>
          <a:p>
            <a:r>
              <a:rPr lang="en-GB" sz="1600" dirty="0"/>
              <a:t>The industry has grown exponentially inventing itself and becoming dynamic.</a:t>
            </a:r>
          </a:p>
          <a:p>
            <a:r>
              <a:rPr lang="en-GB" sz="1600" dirty="0">
                <a:latin typeface="Calibri" panose="020F0502020204030204" pitchFamily="34" charset="0"/>
                <a:ea typeface="Calibri" panose="020F0502020204030204" pitchFamily="34" charset="0"/>
                <a:cs typeface="Times New Roman" panose="02020603050405020304" pitchFamily="18" charset="0"/>
              </a:rPr>
              <a:t>The game industry has pioneered different type of technology in the development process:</a:t>
            </a:r>
          </a:p>
          <a:p>
            <a:pPr lvl="1"/>
            <a:r>
              <a:rPr lang="en-GB" sz="1600" dirty="0"/>
              <a:t>molecular biology ;</a:t>
            </a:r>
          </a:p>
          <a:p>
            <a:pPr lvl="1"/>
            <a:r>
              <a:rPr lang="en-GB" sz="1600" dirty="0"/>
              <a:t>military training;</a:t>
            </a:r>
          </a:p>
          <a:p>
            <a:pPr lvl="1"/>
            <a:r>
              <a:rPr lang="en-GB" sz="1600" dirty="0"/>
              <a:t>virtual showrooms.</a:t>
            </a:r>
          </a:p>
          <a:p>
            <a:pPr lvl="1"/>
            <a:endParaRPr lang="en-GB" sz="1600" dirty="0"/>
          </a:p>
          <a:p>
            <a:r>
              <a:rPr lang="en-GB" sz="1600" dirty="0"/>
              <a:t>IEEE and Unity Game Engine. </a:t>
            </a:r>
          </a:p>
          <a:p>
            <a:endParaRPr lang="en-GB" sz="1400" dirty="0"/>
          </a:p>
          <a:p>
            <a:endParaRPr lang="en-GB" sz="1400" dirty="0"/>
          </a:p>
        </p:txBody>
      </p:sp>
    </p:spTree>
    <p:extLst>
      <p:ext uri="{BB962C8B-B14F-4D97-AF65-F5344CB8AC3E}">
        <p14:creationId xmlns:p14="http://schemas.microsoft.com/office/powerpoint/2010/main" val="3199461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976AC-65CE-483D-8840-380AC739D91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5D89237-F86A-4BF3-8E12-E75C6AFC0F92}"/>
              </a:ext>
            </a:extLst>
          </p:cNvPr>
          <p:cNvSpPr>
            <a:spLocks noGrp="1"/>
          </p:cNvSpPr>
          <p:nvPr>
            <p:ph sz="half" idx="1"/>
          </p:nvPr>
        </p:nvSpPr>
        <p:spPr/>
        <p:txBody>
          <a:bodyPr/>
          <a:lstStyle/>
          <a:p>
            <a:endParaRPr lang="en-GB"/>
          </a:p>
        </p:txBody>
      </p:sp>
      <p:pic>
        <p:nvPicPr>
          <p:cNvPr id="5" name="Content Placeholder 7">
            <a:extLst>
              <a:ext uri="{FF2B5EF4-FFF2-40B4-BE49-F238E27FC236}">
                <a16:creationId xmlns:a16="http://schemas.microsoft.com/office/drawing/2014/main" id="{12B82704-90FF-449E-BE10-1489F055C575}"/>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p:spPr>
      </p:pic>
    </p:spTree>
    <p:extLst>
      <p:ext uri="{BB962C8B-B14F-4D97-AF65-F5344CB8AC3E}">
        <p14:creationId xmlns:p14="http://schemas.microsoft.com/office/powerpoint/2010/main" val="888500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E8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a:solidFill>
                  <a:srgbClr val="FFFFFF"/>
                </a:solidFill>
              </a:rPr>
              <a:t>Dynamic cover-based system</a:t>
            </a:r>
          </a:p>
        </p:txBody>
      </p:sp>
      <p:pic>
        <p:nvPicPr>
          <p:cNvPr id="10" name="Content Placeholder 9">
            <a:extLst>
              <a:ext uri="{FF2B5EF4-FFF2-40B4-BE49-F238E27FC236}">
                <a16:creationId xmlns:a16="http://schemas.microsoft.com/office/drawing/2014/main" id="{CCDB1C2E-D07A-434F-B112-DB1272148A40}"/>
              </a:ext>
            </a:extLst>
          </p:cNvPr>
          <p:cNvPicPr>
            <a:picLocks noGrp="1"/>
          </p:cNvPicPr>
          <p:nvPr>
            <p:ph sz="half" idx="1"/>
          </p:nvPr>
        </p:nvPicPr>
        <p:blipFill rotWithShape="1">
          <a:blip r:embed="rId2"/>
          <a:srcRect l="14113" r="42926"/>
          <a:stretch/>
        </p:blipFill>
        <p:spPr>
          <a:xfrm>
            <a:off x="327547" y="321733"/>
            <a:ext cx="7058306" cy="4107392"/>
          </a:xfrm>
          <a:prstGeom prst="rect">
            <a:avLst/>
          </a:prstGeom>
        </p:spPr>
      </p:pic>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E269DDE-5B16-47C0-BA32-2984F4DC37D1}"/>
              </a:ext>
            </a:extLst>
          </p:cNvPr>
          <p:cNvSpPr>
            <a:spLocks noGrp="1"/>
          </p:cNvSpPr>
          <p:nvPr>
            <p:ph sz="half" idx="2"/>
          </p:nvPr>
        </p:nvSpPr>
        <p:spPr>
          <a:xfrm>
            <a:off x="8029319" y="917725"/>
            <a:ext cx="3424739" cy="4852362"/>
          </a:xfrm>
        </p:spPr>
        <p:txBody>
          <a:bodyPr vert="horz" lIns="91440" tIns="45720" rIns="91440" bIns="45720" rtlCol="0" anchor="ctr">
            <a:normAutofit/>
          </a:bodyPr>
          <a:lstStyle/>
          <a:p>
            <a:r>
              <a:rPr lang="en-US" sz="2000" dirty="0">
                <a:solidFill>
                  <a:srgbClr val="FFFFFF"/>
                </a:solidFill>
              </a:rPr>
              <a:t>Developing dynamic cover- based system</a:t>
            </a:r>
          </a:p>
          <a:p>
            <a:endParaRPr lang="en-US" sz="2000" dirty="0">
              <a:solidFill>
                <a:srgbClr val="FFFFFF"/>
              </a:solidFill>
            </a:endParaRPr>
          </a:p>
          <a:p>
            <a:r>
              <a:rPr lang="en-US" sz="2000" dirty="0">
                <a:solidFill>
                  <a:srgbClr val="FFFFFF"/>
                </a:solidFill>
              </a:rPr>
              <a:t>A primitive code has been developed to determine and move towards a cover location;</a:t>
            </a:r>
          </a:p>
          <a:p>
            <a:r>
              <a:rPr lang="en-US" sz="2000" dirty="0">
                <a:solidFill>
                  <a:srgbClr val="FFFFFF"/>
                </a:solidFill>
              </a:rPr>
              <a:t>A fault in the code instantiated game objects in the center of the game world.</a:t>
            </a:r>
          </a:p>
          <a:p>
            <a:r>
              <a:rPr lang="en-US" sz="2000" dirty="0">
                <a:solidFill>
                  <a:srgbClr val="FFFFFF"/>
                </a:solidFill>
              </a:rPr>
              <a:t>Dictionary.</a:t>
            </a:r>
          </a:p>
          <a:p>
            <a:pPr marL="342900"/>
            <a:endParaRPr lang="en-US" sz="2000" dirty="0">
              <a:solidFill>
                <a:srgbClr val="FFFFFF"/>
              </a:solidFill>
            </a:endParaRPr>
          </a:p>
        </p:txBody>
      </p:sp>
    </p:spTree>
    <p:extLst>
      <p:ext uri="{BB962C8B-B14F-4D97-AF65-F5344CB8AC3E}">
        <p14:creationId xmlns:p14="http://schemas.microsoft.com/office/powerpoint/2010/main" val="335150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a:t>Dynamic cover-based system</a:t>
            </a:r>
          </a:p>
        </p:txBody>
      </p:sp>
      <p:sp>
        <p:nvSpPr>
          <p:cNvPr id="4" name="Text Placeholder 3">
            <a:extLst>
              <a:ext uri="{FF2B5EF4-FFF2-40B4-BE49-F238E27FC236}">
                <a16:creationId xmlns:a16="http://schemas.microsoft.com/office/drawing/2014/main" id="{2E269DDE-5B16-47C0-BA32-2984F4DC37D1}"/>
              </a:ext>
            </a:extLst>
          </p:cNvPr>
          <p:cNvSpPr>
            <a:spLocks noGrp="1"/>
          </p:cNvSpPr>
          <p:nvPr>
            <p:ph sz="half" idx="2"/>
          </p:nvPr>
        </p:nvSpPr>
        <p:spPr>
          <a:xfrm>
            <a:off x="821515" y="2121762"/>
            <a:ext cx="6204984" cy="3626917"/>
          </a:xfrm>
        </p:spPr>
        <p:txBody>
          <a:bodyPr vert="horz" lIns="91440" tIns="45720" rIns="91440" bIns="45720" rtlCol="0">
            <a:normAutofit/>
          </a:bodyPr>
          <a:lstStyle/>
          <a:p>
            <a:r>
              <a:rPr lang="en-US" sz="2400" dirty="0"/>
              <a:t>Developing dynamic cover-based system</a:t>
            </a:r>
          </a:p>
          <a:p>
            <a:endParaRPr lang="en-US" sz="2400" dirty="0"/>
          </a:p>
          <a:p>
            <a:r>
              <a:rPr lang="en-US" sz="2400" dirty="0"/>
              <a:t>AI agent throws a ray cast to detect the enemy;</a:t>
            </a:r>
          </a:p>
          <a:p>
            <a:r>
              <a:rPr lang="en-US" sz="2400" dirty="0"/>
              <a:t>A second ray cast has been implemented to detect a Shieldman colleague to be used ad a cover location while approaching the target;</a:t>
            </a:r>
          </a:p>
          <a:p>
            <a:r>
              <a:rPr lang="en-US" sz="2400" dirty="0"/>
              <a:t>Further development to be carried out;</a:t>
            </a:r>
          </a:p>
          <a:p>
            <a:pPr marL="342900"/>
            <a:endParaRPr lang="en-US" sz="2400" dirty="0"/>
          </a:p>
        </p:txBody>
      </p:sp>
      <p:pic>
        <p:nvPicPr>
          <p:cNvPr id="6" name="Picture 5">
            <a:extLst>
              <a:ext uri="{FF2B5EF4-FFF2-40B4-BE49-F238E27FC236}">
                <a16:creationId xmlns:a16="http://schemas.microsoft.com/office/drawing/2014/main" id="{EC7CE803-5232-4EB1-9624-3CBC745EF00E}"/>
              </a:ext>
            </a:extLst>
          </p:cNvPr>
          <p:cNvPicPr>
            <a:picLocks noChangeAspect="1"/>
          </p:cNvPicPr>
          <p:nvPr/>
        </p:nvPicPr>
        <p:blipFill>
          <a:blip r:embed="rId2"/>
          <a:stretch>
            <a:fillRect/>
          </a:stretch>
        </p:blipFill>
        <p:spPr>
          <a:xfrm>
            <a:off x="7829551" y="1065880"/>
            <a:ext cx="4042409" cy="768057"/>
          </a:xfrm>
          <a:prstGeom prst="rect">
            <a:avLst/>
          </a:prstGeom>
        </p:spPr>
      </p:pic>
      <p:pic>
        <p:nvPicPr>
          <p:cNvPr id="7" name="Content Placeholder 6">
            <a:extLst>
              <a:ext uri="{FF2B5EF4-FFF2-40B4-BE49-F238E27FC236}">
                <a16:creationId xmlns:a16="http://schemas.microsoft.com/office/drawing/2014/main" id="{BE1B1671-B14E-4AEB-9458-21C523294AD2}"/>
              </a:ext>
            </a:extLst>
          </p:cNvPr>
          <p:cNvPicPr>
            <a:picLocks noGrp="1"/>
          </p:cNvPicPr>
          <p:nvPr>
            <p:ph sz="half" idx="1"/>
          </p:nvPr>
        </p:nvPicPr>
        <p:blipFill>
          <a:blip r:embed="rId3"/>
          <a:stretch>
            <a:fillRect/>
          </a:stretch>
        </p:blipFill>
        <p:spPr>
          <a:xfrm>
            <a:off x="7829551" y="2992359"/>
            <a:ext cx="4042410" cy="3062125"/>
          </a:xfrm>
          <a:prstGeom prst="rect">
            <a:avLst/>
          </a:prstGeom>
        </p:spPr>
      </p:pic>
    </p:spTree>
    <p:extLst>
      <p:ext uri="{BB962C8B-B14F-4D97-AF65-F5344CB8AC3E}">
        <p14:creationId xmlns:p14="http://schemas.microsoft.com/office/powerpoint/2010/main" val="1072000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descr="A picture containing sky, indoor&#10;&#10;Description automatically generated">
            <a:extLst>
              <a:ext uri="{FF2B5EF4-FFF2-40B4-BE49-F238E27FC236}">
                <a16:creationId xmlns:a16="http://schemas.microsoft.com/office/drawing/2014/main" id="{32FDAAC2-9BF4-4E14-B6DD-8081BDB65CA8}"/>
              </a:ext>
            </a:extLst>
          </p:cNvPr>
          <p:cNvPicPr>
            <a:picLocks noGrp="1"/>
          </p:cNvPicPr>
          <p:nvPr>
            <p:ph sz="half" idx="1"/>
          </p:nvPr>
        </p:nvPicPr>
        <p:blipFill rotWithShape="1">
          <a:blip r:embed="rId2">
            <a:extLst>
              <a:ext uri="{28A0092B-C50C-407E-A947-70E740481C1C}">
                <a14:useLocalDpi xmlns:a14="http://schemas.microsoft.com/office/drawing/2010/main" val="0"/>
              </a:ext>
            </a:extLst>
          </a:blip>
          <a:srcRect t="343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A195A-1990-463F-B604-56E102096A0A}"/>
              </a:ext>
            </a:extLst>
          </p:cNvPr>
          <p:cNvSpPr>
            <a:spLocks noGrp="1"/>
          </p:cNvSpPr>
          <p:nvPr>
            <p:ph type="title"/>
          </p:nvPr>
        </p:nvSpPr>
        <p:spPr>
          <a:xfrm>
            <a:off x="523875" y="5317240"/>
            <a:ext cx="11210925" cy="744836"/>
          </a:xfrm>
        </p:spPr>
        <p:txBody>
          <a:bodyPr vert="horz" lIns="91440" tIns="45720" rIns="91440" bIns="45720" rtlCol="0" anchor="ctr">
            <a:normAutofit fontScale="90000"/>
          </a:bodyPr>
          <a:lstStyle/>
          <a:p>
            <a:pPr algn="ctr"/>
            <a:r>
              <a:rPr lang="en-US" sz="3600" dirty="0">
                <a:solidFill>
                  <a:schemeClr val="tx1">
                    <a:lumMod val="85000"/>
                    <a:lumOff val="15000"/>
                  </a:schemeClr>
                </a:solidFill>
              </a:rPr>
              <a:t>Low number of cover locations generated, quite accurate but only on the right hand side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072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alpha val="95000"/>
          </a:schemeClr>
        </a:solidFill>
        <a:effectLst/>
      </p:bgPr>
    </p:bg>
    <p:spTree>
      <p:nvGrpSpPr>
        <p:cNvPr id="1" name=""/>
        <p:cNvGrpSpPr/>
        <p:nvPr/>
      </p:nvGrpSpPr>
      <p:grpSpPr>
        <a:xfrm>
          <a:off x="0" y="0"/>
          <a:ext cx="0" cy="0"/>
          <a:chOff x="0" y="0"/>
          <a:chExt cx="0" cy="0"/>
        </a:xfrm>
      </p:grpSpPr>
      <p:pic>
        <p:nvPicPr>
          <p:cNvPr id="2" name="Picture 1" descr="A picture containing person&#10;&#10;Description automatically generated"/>
          <p:cNvPicPr/>
          <p:nvPr/>
        </p:nvPicPr>
        <p:blipFill rotWithShape="1">
          <a:blip r:embed="rId2"/>
          <a:srcRect l="10362"/>
          <a:stretch/>
        </p:blipFill>
        <p:spPr>
          <a:xfrm>
            <a:off x="0" y="2025225"/>
            <a:ext cx="4040157" cy="4832775"/>
          </a:xfrm>
          <a:prstGeom prst="rect">
            <a:avLst/>
          </a:prstGeom>
          <a:noFill/>
          <a:ln>
            <a:noFill/>
            <a:prstDash/>
          </a:ln>
        </p:spPr>
      </p:pic>
      <p:sp>
        <p:nvSpPr>
          <p:cNvPr id="3" name="TextBox 2"/>
          <p:cNvSpPr txBox="1"/>
          <p:nvPr/>
        </p:nvSpPr>
        <p:spPr>
          <a:xfrm>
            <a:off x="6578081" y="961053"/>
            <a:ext cx="5327779" cy="2677656"/>
          </a:xfrm>
          <a:prstGeom prst="rect">
            <a:avLst/>
          </a:prstGeom>
          <a:noFill/>
        </p:spPr>
        <p:txBody>
          <a:bodyPr wrap="square" rtlCol="0">
            <a:spAutoFit/>
          </a:bodyPr>
          <a:lstStyle/>
          <a:p>
            <a:r>
              <a:rPr lang="en-GB" sz="2400" dirty="0">
                <a:solidFill>
                  <a:schemeClr val="bg1"/>
                </a:solidFill>
              </a:rPr>
              <a:t>Designed for medium to short range combat due to the nature of the weapon (shotgun)</a:t>
            </a:r>
          </a:p>
          <a:p>
            <a:endParaRPr lang="en-GB" sz="2400" dirty="0">
              <a:solidFill>
                <a:schemeClr val="bg1"/>
              </a:solidFill>
            </a:endParaRPr>
          </a:p>
          <a:p>
            <a:pPr marL="342900" indent="-342900">
              <a:buFont typeface="Arial" panose="020B0604020202020204" pitchFamily="34" charset="0"/>
              <a:buChar char="•"/>
            </a:pPr>
            <a:r>
              <a:rPr lang="en-GB" sz="2400" dirty="0">
                <a:solidFill>
                  <a:schemeClr val="bg1"/>
                </a:solidFill>
              </a:rPr>
              <a:t>Needs cover locations nearer to target</a:t>
            </a:r>
          </a:p>
          <a:p>
            <a:pPr marL="342900" indent="-342900">
              <a:buFont typeface="Arial" panose="020B0604020202020204" pitchFamily="34" charset="0"/>
              <a:buChar char="•"/>
            </a:pPr>
            <a:r>
              <a:rPr lang="en-GB" sz="2400" dirty="0">
                <a:solidFill>
                  <a:schemeClr val="bg1"/>
                </a:solidFill>
              </a:rPr>
              <a:t>Risks exposure if he/she approaches as no he/she has no protection.</a:t>
            </a:r>
          </a:p>
        </p:txBody>
      </p:sp>
      <p:pic>
        <p:nvPicPr>
          <p:cNvPr id="4" name="Picture 3" descr="A person wearing a costume&#10;&#10;Description automatically generated"/>
          <p:cNvPicPr/>
          <p:nvPr/>
        </p:nvPicPr>
        <p:blipFill rotWithShape="1">
          <a:blip r:embed="rId3"/>
          <a:srcRect l="7337" r="16738"/>
          <a:stretch/>
        </p:blipFill>
        <p:spPr>
          <a:xfrm>
            <a:off x="4254759" y="2104247"/>
            <a:ext cx="2220686" cy="4753753"/>
          </a:xfrm>
          <a:prstGeom prst="rect">
            <a:avLst/>
          </a:prstGeom>
          <a:noFill/>
          <a:ln>
            <a:noFill/>
            <a:prstDash/>
          </a:ln>
        </p:spPr>
      </p:pic>
    </p:spTree>
    <p:extLst>
      <p:ext uri="{BB962C8B-B14F-4D97-AF65-F5344CB8AC3E}">
        <p14:creationId xmlns:p14="http://schemas.microsoft.com/office/powerpoint/2010/main" val="480906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alpha val="95000"/>
          </a:schemeClr>
        </a:solidFill>
        <a:effectLst/>
      </p:bgPr>
    </p:bg>
    <p:spTree>
      <p:nvGrpSpPr>
        <p:cNvPr id="1" name=""/>
        <p:cNvGrpSpPr/>
        <p:nvPr/>
      </p:nvGrpSpPr>
      <p:grpSpPr>
        <a:xfrm>
          <a:off x="0" y="0"/>
          <a:ext cx="0" cy="0"/>
          <a:chOff x="0" y="0"/>
          <a:chExt cx="0" cy="0"/>
        </a:xfrm>
      </p:grpSpPr>
      <p:sp>
        <p:nvSpPr>
          <p:cNvPr id="3" name="TextBox 2"/>
          <p:cNvSpPr txBox="1"/>
          <p:nvPr/>
        </p:nvSpPr>
        <p:spPr>
          <a:xfrm>
            <a:off x="6410131" y="961053"/>
            <a:ext cx="5682341" cy="3785652"/>
          </a:xfrm>
          <a:prstGeom prst="rect">
            <a:avLst/>
          </a:prstGeom>
          <a:noFill/>
        </p:spPr>
        <p:txBody>
          <a:bodyPr wrap="square" rtlCol="0">
            <a:spAutoFit/>
          </a:bodyPr>
          <a:lstStyle/>
          <a:p>
            <a:r>
              <a:rPr lang="en-GB" sz="2400" dirty="0">
                <a:solidFill>
                  <a:schemeClr val="bg1"/>
                </a:solidFill>
              </a:rPr>
              <a:t>Designed for short range combat due to the nature of the weapon (Flamethrower)</a:t>
            </a:r>
          </a:p>
          <a:p>
            <a:endParaRPr lang="en-GB" sz="2400" dirty="0">
              <a:solidFill>
                <a:schemeClr val="bg1"/>
              </a:solidFill>
            </a:endParaRPr>
          </a:p>
          <a:p>
            <a:endParaRPr lang="en-GB" sz="2400" dirty="0">
              <a:solidFill>
                <a:schemeClr val="bg1"/>
              </a:solidFill>
            </a:endParaRPr>
          </a:p>
          <a:p>
            <a:pPr marL="342900" indent="-342900">
              <a:buFont typeface="Arial" panose="020B0604020202020204" pitchFamily="34" charset="0"/>
              <a:buChar char="•"/>
            </a:pPr>
            <a:r>
              <a:rPr lang="en-GB" sz="2400" dirty="0">
                <a:solidFill>
                  <a:schemeClr val="bg1"/>
                </a:solidFill>
              </a:rPr>
              <a:t>Does not use cover locations</a:t>
            </a:r>
          </a:p>
          <a:p>
            <a:pPr marL="342900" indent="-342900">
              <a:buFont typeface="Arial" panose="020B0604020202020204" pitchFamily="34" charset="0"/>
              <a:buChar char="•"/>
            </a:pPr>
            <a:r>
              <a:rPr lang="en-GB" sz="2400" dirty="0">
                <a:solidFill>
                  <a:schemeClr val="bg1"/>
                </a:solidFill>
              </a:rPr>
              <a:t>Slow moving due to weight of weapon</a:t>
            </a:r>
          </a:p>
          <a:p>
            <a:pPr marL="342900" indent="-342900">
              <a:buFont typeface="Arial" panose="020B0604020202020204" pitchFamily="34" charset="0"/>
              <a:buChar char="•"/>
            </a:pPr>
            <a:r>
              <a:rPr lang="en-GB" sz="2400" dirty="0">
                <a:solidFill>
                  <a:schemeClr val="bg1"/>
                </a:solidFill>
              </a:rPr>
              <a:t>Risks exposure if he/she approaches as no he/she has no protection.</a:t>
            </a:r>
          </a:p>
          <a:p>
            <a:endParaRPr lang="en-GB" sz="2400" dirty="0">
              <a:solidFill>
                <a:schemeClr val="bg1"/>
              </a:solidFill>
            </a:endParaRPr>
          </a:p>
          <a:p>
            <a:endParaRPr lang="en-GB" sz="2400" dirty="0">
              <a:solidFill>
                <a:schemeClr val="bg1"/>
              </a:solidFill>
            </a:endParaRPr>
          </a:p>
        </p:txBody>
      </p:sp>
      <p:pic>
        <p:nvPicPr>
          <p:cNvPr id="4" name="Picture 3" descr="A person wearing a costume&#10;&#10;Description automatically generated"/>
          <p:cNvPicPr/>
          <p:nvPr/>
        </p:nvPicPr>
        <p:blipFill>
          <a:blip r:embed="rId2"/>
          <a:stretch>
            <a:fillRect/>
          </a:stretch>
        </p:blipFill>
        <p:spPr>
          <a:xfrm>
            <a:off x="0" y="2061483"/>
            <a:ext cx="4515919" cy="4432818"/>
          </a:xfrm>
          <a:prstGeom prst="rect">
            <a:avLst/>
          </a:prstGeom>
          <a:noFill/>
          <a:ln>
            <a:noFill/>
            <a:prstDash/>
          </a:ln>
        </p:spPr>
      </p:pic>
      <p:pic>
        <p:nvPicPr>
          <p:cNvPr id="5" name="Picture 4" descr="A person wearing a costume&#10;&#10;Description automatically generated"/>
          <p:cNvPicPr/>
          <p:nvPr/>
        </p:nvPicPr>
        <p:blipFill rotWithShape="1">
          <a:blip r:embed="rId3"/>
          <a:srcRect l="15526" r="17643"/>
          <a:stretch/>
        </p:blipFill>
        <p:spPr>
          <a:xfrm>
            <a:off x="4254759" y="1954083"/>
            <a:ext cx="1847461" cy="4647617"/>
          </a:xfrm>
          <a:prstGeom prst="rect">
            <a:avLst/>
          </a:prstGeom>
          <a:noFill/>
          <a:ln>
            <a:noFill/>
            <a:prstDash/>
          </a:ln>
        </p:spPr>
      </p:pic>
    </p:spTree>
    <p:extLst>
      <p:ext uri="{BB962C8B-B14F-4D97-AF65-F5344CB8AC3E}">
        <p14:creationId xmlns:p14="http://schemas.microsoft.com/office/powerpoint/2010/main" val="1431218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alpha val="95000"/>
          </a:schemeClr>
        </a:solidFill>
        <a:effectLst/>
      </p:bgPr>
    </p:bg>
    <p:spTree>
      <p:nvGrpSpPr>
        <p:cNvPr id="1" name=""/>
        <p:cNvGrpSpPr/>
        <p:nvPr/>
      </p:nvGrpSpPr>
      <p:grpSpPr>
        <a:xfrm>
          <a:off x="0" y="0"/>
          <a:ext cx="0" cy="0"/>
          <a:chOff x="0" y="0"/>
          <a:chExt cx="0" cy="0"/>
        </a:xfrm>
      </p:grpSpPr>
      <p:sp>
        <p:nvSpPr>
          <p:cNvPr id="3" name="TextBox 2"/>
          <p:cNvSpPr txBox="1"/>
          <p:nvPr/>
        </p:nvSpPr>
        <p:spPr>
          <a:xfrm>
            <a:off x="6578081" y="961053"/>
            <a:ext cx="5411755" cy="3046988"/>
          </a:xfrm>
          <a:prstGeom prst="rect">
            <a:avLst/>
          </a:prstGeom>
          <a:noFill/>
        </p:spPr>
        <p:txBody>
          <a:bodyPr wrap="square" rtlCol="0">
            <a:spAutoFit/>
          </a:bodyPr>
          <a:lstStyle/>
          <a:p>
            <a:r>
              <a:rPr lang="en-GB" sz="2400" dirty="0">
                <a:solidFill>
                  <a:schemeClr val="bg1"/>
                </a:solidFill>
              </a:rPr>
              <a:t>Designed for flexible range combat due to the nature of the weapon (pistol) and shield.</a:t>
            </a:r>
          </a:p>
          <a:p>
            <a:endParaRPr lang="en-GB" sz="2400" dirty="0">
              <a:solidFill>
                <a:schemeClr val="bg1"/>
              </a:solidFill>
            </a:endParaRPr>
          </a:p>
          <a:p>
            <a:endParaRPr lang="en-GB" sz="2400" dirty="0">
              <a:solidFill>
                <a:schemeClr val="bg1"/>
              </a:solidFill>
            </a:endParaRPr>
          </a:p>
          <a:p>
            <a:pPr marL="342900" indent="-342900">
              <a:buFont typeface="Arial" panose="020B0604020202020204" pitchFamily="34" charset="0"/>
              <a:buChar char="•"/>
            </a:pPr>
            <a:r>
              <a:rPr lang="en-GB" sz="2400" dirty="0">
                <a:solidFill>
                  <a:schemeClr val="bg1"/>
                </a:solidFill>
              </a:rPr>
              <a:t>Flexible, fast moving.</a:t>
            </a:r>
          </a:p>
          <a:p>
            <a:pPr marL="342900" indent="-342900">
              <a:buFont typeface="Arial" panose="020B0604020202020204" pitchFamily="34" charset="0"/>
              <a:buChar char="•"/>
            </a:pPr>
            <a:r>
              <a:rPr lang="en-GB" sz="2400" dirty="0">
                <a:solidFill>
                  <a:schemeClr val="bg1"/>
                </a:solidFill>
              </a:rPr>
              <a:t>Has a shield so which can retract and expand.</a:t>
            </a:r>
          </a:p>
        </p:txBody>
      </p:sp>
      <p:pic>
        <p:nvPicPr>
          <p:cNvPr id="4" name="Picture 3" descr="A person wearing a costume&#10;&#10;Description automatically generated"/>
          <p:cNvPicPr/>
          <p:nvPr/>
        </p:nvPicPr>
        <p:blipFill rotWithShape="1">
          <a:blip r:embed="rId2"/>
          <a:srcRect l="11324"/>
          <a:stretch/>
        </p:blipFill>
        <p:spPr>
          <a:xfrm>
            <a:off x="130628" y="2180835"/>
            <a:ext cx="3872496" cy="4415907"/>
          </a:xfrm>
          <a:prstGeom prst="rect">
            <a:avLst/>
          </a:prstGeom>
          <a:noFill/>
          <a:ln>
            <a:noFill/>
            <a:prstDash/>
          </a:ln>
        </p:spPr>
      </p:pic>
      <p:pic>
        <p:nvPicPr>
          <p:cNvPr id="5" name="Picture 4" descr="A person wearing a costume&#10;&#10;Description automatically generated"/>
          <p:cNvPicPr/>
          <p:nvPr/>
        </p:nvPicPr>
        <p:blipFill rotWithShape="1">
          <a:blip r:embed="rId3"/>
          <a:srcRect l="7520" r="5966"/>
          <a:stretch/>
        </p:blipFill>
        <p:spPr>
          <a:xfrm>
            <a:off x="3909527" y="2180835"/>
            <a:ext cx="2705877" cy="4276336"/>
          </a:xfrm>
          <a:prstGeom prst="rect">
            <a:avLst/>
          </a:prstGeom>
          <a:noFill/>
          <a:ln>
            <a:noFill/>
            <a:prstDash/>
          </a:ln>
        </p:spPr>
      </p:pic>
    </p:spTree>
    <p:extLst>
      <p:ext uri="{BB962C8B-B14F-4D97-AF65-F5344CB8AC3E}">
        <p14:creationId xmlns:p14="http://schemas.microsoft.com/office/powerpoint/2010/main" val="3466782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alpha val="95000"/>
          </a:schemeClr>
        </a:solidFill>
        <a:effectLst/>
      </p:bgPr>
    </p:bg>
    <p:spTree>
      <p:nvGrpSpPr>
        <p:cNvPr id="1" name=""/>
        <p:cNvGrpSpPr/>
        <p:nvPr/>
      </p:nvGrpSpPr>
      <p:grpSpPr>
        <a:xfrm>
          <a:off x="0" y="0"/>
          <a:ext cx="0" cy="0"/>
          <a:chOff x="0" y="0"/>
          <a:chExt cx="0" cy="0"/>
        </a:xfrm>
      </p:grpSpPr>
      <p:sp>
        <p:nvSpPr>
          <p:cNvPr id="3" name="TextBox 2"/>
          <p:cNvSpPr txBox="1"/>
          <p:nvPr/>
        </p:nvSpPr>
        <p:spPr>
          <a:xfrm>
            <a:off x="6578082" y="2248677"/>
            <a:ext cx="5122506" cy="3785652"/>
          </a:xfrm>
          <a:prstGeom prst="rect">
            <a:avLst/>
          </a:prstGeom>
          <a:noFill/>
        </p:spPr>
        <p:txBody>
          <a:bodyPr wrap="square" rtlCol="0">
            <a:spAutoFit/>
          </a:bodyPr>
          <a:lstStyle/>
          <a:p>
            <a:r>
              <a:rPr lang="en-GB" sz="2400" dirty="0">
                <a:solidFill>
                  <a:schemeClr val="bg1"/>
                </a:solidFill>
              </a:rPr>
              <a:t>Designed for short range combat due to the nature of the weapon (Pistol and Shield)</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Used to get in close range</a:t>
            </a:r>
          </a:p>
          <a:p>
            <a:endParaRPr lang="en-GB" sz="2400" dirty="0">
              <a:solidFill>
                <a:schemeClr val="bg1"/>
              </a:solidFill>
            </a:endParaRPr>
          </a:p>
          <a:p>
            <a:pPr marL="285750" indent="-285750">
              <a:buFont typeface="Arial" panose="020B0604020202020204" pitchFamily="34" charset="0"/>
              <a:buChar char="•"/>
            </a:pPr>
            <a:r>
              <a:rPr lang="en-GB" sz="2400" dirty="0">
                <a:solidFill>
                  <a:schemeClr val="bg1"/>
                </a:solidFill>
              </a:rPr>
              <a:t>Field of view will be used to generate cover positions for colleagues in close proximity to target due to his/her freedom of movement</a:t>
            </a:r>
          </a:p>
        </p:txBody>
      </p:sp>
      <p:pic>
        <p:nvPicPr>
          <p:cNvPr id="4" name="Picture 3" descr="A person wearing a costume&#10;&#10;Description automatically generated"/>
          <p:cNvPicPr/>
          <p:nvPr/>
        </p:nvPicPr>
        <p:blipFill>
          <a:blip r:embed="rId2"/>
          <a:stretch>
            <a:fillRect/>
          </a:stretch>
        </p:blipFill>
        <p:spPr>
          <a:xfrm>
            <a:off x="0" y="2552117"/>
            <a:ext cx="3810194" cy="4305883"/>
          </a:xfrm>
          <a:prstGeom prst="rect">
            <a:avLst/>
          </a:prstGeom>
          <a:noFill/>
          <a:ln>
            <a:noFill/>
            <a:prstDash/>
          </a:ln>
        </p:spPr>
      </p:pic>
      <p:pic>
        <p:nvPicPr>
          <p:cNvPr id="5" name="Picture 4"/>
          <p:cNvPicPr/>
          <p:nvPr/>
        </p:nvPicPr>
        <p:blipFill>
          <a:blip r:embed="rId3"/>
          <a:stretch>
            <a:fillRect/>
          </a:stretch>
        </p:blipFill>
        <p:spPr>
          <a:xfrm>
            <a:off x="4068051" y="2378236"/>
            <a:ext cx="2510031" cy="4479764"/>
          </a:xfrm>
          <a:prstGeom prst="rect">
            <a:avLst/>
          </a:prstGeom>
          <a:noFill/>
          <a:ln>
            <a:noFill/>
            <a:prstDash/>
          </a:ln>
        </p:spPr>
      </p:pic>
    </p:spTree>
    <p:extLst>
      <p:ext uri="{BB962C8B-B14F-4D97-AF65-F5344CB8AC3E}">
        <p14:creationId xmlns:p14="http://schemas.microsoft.com/office/powerpoint/2010/main" val="2662993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alpha val="95000"/>
          </a:schemeClr>
        </a:solidFill>
        <a:effectLst/>
      </p:bgPr>
    </p:bg>
    <p:spTree>
      <p:nvGrpSpPr>
        <p:cNvPr id="1" name=""/>
        <p:cNvGrpSpPr/>
        <p:nvPr/>
      </p:nvGrpSpPr>
      <p:grpSpPr>
        <a:xfrm>
          <a:off x="0" y="0"/>
          <a:ext cx="0" cy="0"/>
          <a:chOff x="0" y="0"/>
          <a:chExt cx="0" cy="0"/>
        </a:xfrm>
      </p:grpSpPr>
      <p:sp>
        <p:nvSpPr>
          <p:cNvPr id="3" name="TextBox 2"/>
          <p:cNvSpPr txBox="1"/>
          <p:nvPr/>
        </p:nvSpPr>
        <p:spPr>
          <a:xfrm>
            <a:off x="5187820" y="961053"/>
            <a:ext cx="5822302" cy="3416320"/>
          </a:xfrm>
          <a:prstGeom prst="rect">
            <a:avLst/>
          </a:prstGeom>
          <a:noFill/>
        </p:spPr>
        <p:txBody>
          <a:bodyPr wrap="square" rtlCol="0">
            <a:spAutoFit/>
          </a:bodyPr>
          <a:lstStyle/>
          <a:p>
            <a:r>
              <a:rPr lang="en-GB" sz="2400" dirty="0">
                <a:solidFill>
                  <a:schemeClr val="bg1"/>
                </a:solidFill>
              </a:rPr>
              <a:t>Designed for Longer range combat due to the nature of the weapon (shotgun)</a:t>
            </a:r>
          </a:p>
          <a:p>
            <a:endParaRPr lang="en-GB" sz="2400" dirty="0">
              <a:solidFill>
                <a:schemeClr val="bg1"/>
              </a:solidFill>
            </a:endParaRPr>
          </a:p>
          <a:p>
            <a:pPr marL="342900" indent="-342900">
              <a:buFont typeface="Arial" panose="020B0604020202020204" pitchFamily="34" charset="0"/>
              <a:buChar char="•"/>
            </a:pPr>
            <a:r>
              <a:rPr lang="en-GB" sz="2400" dirty="0">
                <a:solidFill>
                  <a:schemeClr val="bg1"/>
                </a:solidFill>
              </a:rPr>
              <a:t>Long range combat.</a:t>
            </a:r>
          </a:p>
          <a:p>
            <a:pPr marL="342900" indent="-342900">
              <a:buFont typeface="Arial" panose="020B0604020202020204" pitchFamily="34" charset="0"/>
              <a:buChar char="•"/>
            </a:pPr>
            <a:r>
              <a:rPr lang="en-GB" sz="2400" dirty="0">
                <a:solidFill>
                  <a:schemeClr val="bg1"/>
                </a:solidFill>
              </a:rPr>
              <a:t>Fast moving</a:t>
            </a:r>
          </a:p>
          <a:p>
            <a:pPr marL="342900" indent="-342900">
              <a:buFont typeface="Arial" panose="020B0604020202020204" pitchFamily="34" charset="0"/>
              <a:buChar char="•"/>
            </a:pPr>
            <a:r>
              <a:rPr lang="en-GB" sz="2400" dirty="0">
                <a:solidFill>
                  <a:schemeClr val="bg1"/>
                </a:solidFill>
              </a:rPr>
              <a:t>No natural protection</a:t>
            </a:r>
          </a:p>
          <a:p>
            <a:pPr marL="342900" indent="-342900">
              <a:buFont typeface="Arial" panose="020B0604020202020204" pitchFamily="34" charset="0"/>
              <a:buChar char="•"/>
            </a:pPr>
            <a:r>
              <a:rPr lang="en-GB" sz="2400" dirty="0">
                <a:solidFill>
                  <a:schemeClr val="bg1"/>
                </a:solidFill>
              </a:rPr>
              <a:t>Needs cover locations</a:t>
            </a:r>
          </a:p>
          <a:p>
            <a:pPr marL="342900" indent="-342900">
              <a:buFont typeface="Arial" panose="020B0604020202020204" pitchFamily="34" charset="0"/>
              <a:buChar char="•"/>
            </a:pPr>
            <a:r>
              <a:rPr lang="en-GB" sz="2400" dirty="0">
                <a:solidFill>
                  <a:schemeClr val="bg1"/>
                </a:solidFill>
              </a:rPr>
              <a:t>Generates cover locations within close proximity using Field Of view</a:t>
            </a:r>
          </a:p>
        </p:txBody>
      </p:sp>
      <p:pic>
        <p:nvPicPr>
          <p:cNvPr id="4" name="Picture 3" descr="A person wearing a costume&#10;&#10;Description automatically generated"/>
          <p:cNvPicPr/>
          <p:nvPr/>
        </p:nvPicPr>
        <p:blipFill>
          <a:blip r:embed="rId2"/>
          <a:stretch>
            <a:fillRect/>
          </a:stretch>
        </p:blipFill>
        <p:spPr>
          <a:xfrm>
            <a:off x="277099" y="1837062"/>
            <a:ext cx="4322893" cy="4955624"/>
          </a:xfrm>
          <a:prstGeom prst="rect">
            <a:avLst/>
          </a:prstGeom>
          <a:noFill/>
          <a:ln>
            <a:noFill/>
            <a:prstDash/>
          </a:ln>
        </p:spPr>
      </p:pic>
    </p:spTree>
    <p:extLst>
      <p:ext uri="{BB962C8B-B14F-4D97-AF65-F5344CB8AC3E}">
        <p14:creationId xmlns:p14="http://schemas.microsoft.com/office/powerpoint/2010/main" val="3852657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4400" kern="1200" dirty="0">
                <a:solidFill>
                  <a:srgbClr val="000000"/>
                </a:solidFill>
                <a:latin typeface="+mj-lt"/>
                <a:ea typeface="+mj-ea"/>
                <a:cs typeface="+mj-cs"/>
              </a:rPr>
              <a:t>Unity Job System</a:t>
            </a:r>
          </a:p>
        </p:txBody>
      </p:sp>
      <p:sp>
        <p:nvSpPr>
          <p:cNvPr id="2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C655CED2-4307-41A0-836E-E975413E3E3E}"/>
              </a:ext>
            </a:extLst>
          </p:cNvPr>
          <p:cNvPicPr>
            <a:picLocks noChangeAspect="1"/>
          </p:cNvPicPr>
          <p:nvPr/>
        </p:nvPicPr>
        <p:blipFill>
          <a:blip r:embed="rId3"/>
          <a:stretch>
            <a:fillRect/>
          </a:stretch>
        </p:blipFill>
        <p:spPr>
          <a:xfrm>
            <a:off x="429349" y="2421682"/>
            <a:ext cx="4228376" cy="2216993"/>
          </a:xfrm>
          <a:prstGeom prst="rect">
            <a:avLst/>
          </a:prstGeom>
        </p:spPr>
      </p:pic>
      <p:sp>
        <p:nvSpPr>
          <p:cNvPr id="8" name="Content Placeholder 7">
            <a:extLst>
              <a:ext uri="{FF2B5EF4-FFF2-40B4-BE49-F238E27FC236}">
                <a16:creationId xmlns:a16="http://schemas.microsoft.com/office/drawing/2014/main" id="{8F8A0B57-018F-425E-8D21-DE6643B9355A}"/>
              </a:ext>
            </a:extLst>
          </p:cNvPr>
          <p:cNvSpPr>
            <a:spLocks noGrp="1"/>
          </p:cNvSpPr>
          <p:nvPr>
            <p:ph type="body" sz="half" idx="2"/>
          </p:nvPr>
        </p:nvSpPr>
        <p:spPr>
          <a:xfrm>
            <a:off x="6090574" y="2421682"/>
            <a:ext cx="4977578" cy="3639289"/>
          </a:xfrm>
        </p:spPr>
        <p:txBody>
          <a:bodyPr vert="horz" lIns="91440" tIns="45720" rIns="91440" bIns="45720" rtlCol="0" anchor="ctr">
            <a:noAutofit/>
          </a:bodyPr>
          <a:lstStyle/>
          <a:p>
            <a:pPr marL="342900" indent="-228600">
              <a:buFont typeface="Arial" panose="020B0604020202020204" pitchFamily="34" charset="0"/>
              <a:buChar char="•"/>
            </a:pPr>
            <a:r>
              <a:rPr lang="en-US" sz="1800" dirty="0">
                <a:solidFill>
                  <a:srgbClr val="000000"/>
                </a:solidFill>
              </a:rPr>
              <a:t>Allows the development of multithreaded code;</a:t>
            </a:r>
          </a:p>
          <a:p>
            <a:pPr marL="342900" indent="-228600">
              <a:buFont typeface="Arial" panose="020B0604020202020204" pitchFamily="34" charset="0"/>
              <a:buChar char="•"/>
            </a:pPr>
            <a:r>
              <a:rPr lang="en-US" sz="1800" dirty="0">
                <a:solidFill>
                  <a:srgbClr val="000000"/>
                </a:solidFill>
              </a:rPr>
              <a:t>Creates a correct interaction with the rest of the components;</a:t>
            </a:r>
          </a:p>
          <a:p>
            <a:pPr marL="342900" indent="-228600">
              <a:buFont typeface="Arial" panose="020B0604020202020204" pitchFamily="34" charset="0"/>
              <a:buChar char="•"/>
            </a:pPr>
            <a:r>
              <a:rPr lang="en-US" sz="1800" dirty="0">
                <a:solidFill>
                  <a:srgbClr val="000000"/>
                </a:solidFill>
              </a:rPr>
              <a:t>Designed for working threads that do not overflow the capacity of the CPU;</a:t>
            </a:r>
          </a:p>
          <a:p>
            <a:pPr marL="342900" indent="-228600">
              <a:buFont typeface="Arial" panose="020B0604020202020204" pitchFamily="34" charset="0"/>
              <a:buChar char="•"/>
            </a:pPr>
            <a:r>
              <a:rPr lang="en-US" sz="1800" dirty="0">
                <a:solidFill>
                  <a:srgbClr val="000000"/>
                </a:solidFill>
              </a:rPr>
              <a:t>Suitable for complex software where the result of an operation is dependent of the completion of another operation;</a:t>
            </a:r>
          </a:p>
          <a:p>
            <a:pPr marL="342900" indent="-228600">
              <a:buFont typeface="Arial" panose="020B0604020202020204" pitchFamily="34" charset="0"/>
              <a:buChar char="•"/>
            </a:pPr>
            <a:r>
              <a:rPr lang="en-US" sz="1800" dirty="0">
                <a:solidFill>
                  <a:srgbClr val="000000"/>
                </a:solidFill>
              </a:rPr>
              <a:t>Detects every possible race condition and eliminates any error that may occur;</a:t>
            </a:r>
          </a:p>
          <a:p>
            <a:pPr marL="342900" indent="-228600">
              <a:buFont typeface="Arial" panose="020B0604020202020204" pitchFamily="34" charset="0"/>
              <a:buChar char="•"/>
            </a:pPr>
            <a:r>
              <a:rPr lang="en-US" sz="1800" dirty="0">
                <a:solidFill>
                  <a:srgbClr val="000000"/>
                </a:solidFill>
              </a:rPr>
              <a:t>Released together with the Burst Compiler, as a feature of the Entity Component System;</a:t>
            </a:r>
          </a:p>
          <a:p>
            <a:pPr marL="342900" indent="-228600">
              <a:buFont typeface="Arial" panose="020B0604020202020204" pitchFamily="34" charset="0"/>
              <a:buChar char="•"/>
            </a:pPr>
            <a:r>
              <a:rPr lang="en-US" sz="1800" dirty="0">
                <a:solidFill>
                  <a:srgbClr val="000000"/>
                </a:solidFill>
              </a:rPr>
              <a:t>The overhaul functionality is to work on copies of the data rather than the actual data.</a:t>
            </a:r>
          </a:p>
        </p:txBody>
      </p:sp>
    </p:spTree>
    <p:extLst>
      <p:ext uri="{BB962C8B-B14F-4D97-AF65-F5344CB8AC3E}">
        <p14:creationId xmlns:p14="http://schemas.microsoft.com/office/powerpoint/2010/main" val="3069780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DB6CC-52B5-4D6D-A03B-8CDDA72779B9}"/>
              </a:ext>
            </a:extLst>
          </p:cNvPr>
          <p:cNvSpPr>
            <a:spLocks noGrp="1"/>
          </p:cNvSpPr>
          <p:nvPr>
            <p:ph type="title"/>
          </p:nvPr>
        </p:nvSpPr>
        <p:spPr>
          <a:xfrm>
            <a:off x="6392598" y="640263"/>
            <a:ext cx="5221266" cy="1344975"/>
          </a:xfrm>
        </p:spPr>
        <p:txBody>
          <a:bodyPr vert="horz" lIns="91440" tIns="45720" rIns="91440" bIns="45720" rtlCol="0" anchor="ctr">
            <a:normAutofit/>
          </a:bodyPr>
          <a:lstStyle/>
          <a:p>
            <a:pPr algn="ctr"/>
            <a:r>
              <a:rPr lang="en-US" sz="3400" kern="1200">
                <a:solidFill>
                  <a:schemeClr val="tx1"/>
                </a:solidFill>
                <a:latin typeface="+mj-lt"/>
                <a:ea typeface="+mj-ea"/>
                <a:cs typeface="+mj-cs"/>
              </a:rPr>
              <a:t>                                 “Performance by default…”</a:t>
            </a:r>
          </a:p>
        </p:txBody>
      </p:sp>
      <p:pic>
        <p:nvPicPr>
          <p:cNvPr id="1026" name="Picture 2" descr="Imagini pentru unity Logo">
            <a:extLst>
              <a:ext uri="{FF2B5EF4-FFF2-40B4-BE49-F238E27FC236}">
                <a16:creationId xmlns:a16="http://schemas.microsoft.com/office/drawing/2014/main" id="{0350913B-4577-4458-9269-F0B27EBA44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32" y="2422054"/>
            <a:ext cx="5126736" cy="185844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F9285AD-E37D-47C7-9F2D-F8F70EE0204D}"/>
              </a:ext>
            </a:extLst>
          </p:cNvPr>
          <p:cNvSpPr>
            <a:spLocks noGrp="1"/>
          </p:cNvSpPr>
          <p:nvPr>
            <p:ph type="body" sz="half" idx="2"/>
          </p:nvPr>
        </p:nvSpPr>
        <p:spPr>
          <a:xfrm>
            <a:off x="6391903" y="2121763"/>
            <a:ext cx="5235490" cy="3773010"/>
          </a:xfrm>
        </p:spPr>
        <p:txBody>
          <a:bodyPr vert="horz" lIns="91440" tIns="45720" rIns="91440" bIns="45720" rtlCol="0">
            <a:normAutofit/>
          </a:bodyPr>
          <a:lstStyle/>
          <a:p>
            <a:pPr indent="-228600">
              <a:buFont typeface="Arial" panose="020B0604020202020204" pitchFamily="34" charset="0"/>
              <a:buChar char="•"/>
            </a:pPr>
            <a:r>
              <a:rPr lang="en-US" sz="1700"/>
              <a:t>Gaming is seen in the present day as a habit;</a:t>
            </a:r>
          </a:p>
          <a:p>
            <a:pPr lvl="1" indent="-228600">
              <a:buFont typeface="Arial" panose="020B0604020202020204" pitchFamily="34" charset="0"/>
              <a:buChar char="•"/>
            </a:pPr>
            <a:r>
              <a:rPr lang="en-US" sz="1700"/>
              <a:t>encourages logical development;</a:t>
            </a:r>
          </a:p>
          <a:p>
            <a:pPr lvl="1" indent="-228600">
              <a:buFont typeface="Arial" panose="020B0604020202020204" pitchFamily="34" charset="0"/>
              <a:buChar char="•"/>
            </a:pPr>
            <a:r>
              <a:rPr lang="en-US" sz="1700"/>
              <a:t>practical concept learning;</a:t>
            </a:r>
          </a:p>
          <a:p>
            <a:pPr lvl="1" indent="-228600">
              <a:buFont typeface="Arial" panose="020B0604020202020204" pitchFamily="34" charset="0"/>
              <a:buChar char="•"/>
            </a:pPr>
            <a:r>
              <a:rPr lang="en-US" sz="1700"/>
              <a:t>provides entertainment. </a:t>
            </a:r>
          </a:p>
          <a:p>
            <a:pPr indent="-228600">
              <a:buFont typeface="Arial" panose="020B0604020202020204" pitchFamily="34" charset="0"/>
              <a:buChar char="•"/>
            </a:pPr>
            <a:r>
              <a:rPr lang="en-US" sz="1700"/>
              <a:t>New games are released every year, quality and innovation is obligated to improve with every release. </a:t>
            </a:r>
          </a:p>
          <a:p>
            <a:pPr lvl="1" indent="-228600">
              <a:buFont typeface="Arial" panose="020B0604020202020204" pitchFamily="34" charset="0"/>
              <a:buChar char="•"/>
            </a:pPr>
            <a:r>
              <a:rPr lang="en-US" sz="1700"/>
              <a:t>Possibility achieved with Game Engines.</a:t>
            </a:r>
          </a:p>
          <a:p>
            <a:pPr indent="-228600">
              <a:buFont typeface="Arial" panose="020B0604020202020204" pitchFamily="34" charset="0"/>
              <a:buChar char="•"/>
            </a:pPr>
            <a:r>
              <a:rPr lang="en-US" sz="1700"/>
              <a:t>Every new challenge released leads to spending a large amount of time in front of the computer in an attempt to overcome a challenge.</a:t>
            </a:r>
          </a:p>
          <a:p>
            <a:pPr lvl="1" indent="-228600">
              <a:buFont typeface="Arial" panose="020B0604020202020204" pitchFamily="34" charset="0"/>
              <a:buChar char="•"/>
            </a:pPr>
            <a:r>
              <a:rPr lang="en-US" sz="1700"/>
              <a:t>Every new challenge release pushes to a hardware upgrade.</a:t>
            </a:r>
          </a:p>
          <a:p>
            <a:pPr indent="-228600">
              <a:buFont typeface="Arial" panose="020B0604020202020204" pitchFamily="34" charset="0"/>
              <a:buChar char="•"/>
            </a:pPr>
            <a:endParaRPr lang="en-US" sz="1700"/>
          </a:p>
        </p:txBody>
      </p:sp>
    </p:spTree>
    <p:extLst>
      <p:ext uri="{BB962C8B-B14F-4D97-AF65-F5344CB8AC3E}">
        <p14:creationId xmlns:p14="http://schemas.microsoft.com/office/powerpoint/2010/main" val="1816573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392113" y="371474"/>
            <a:ext cx="6172200" cy="771525"/>
          </a:xfrm>
        </p:spPr>
        <p:txBody>
          <a:bodyPr>
            <a:noAutofit/>
          </a:bodyPr>
          <a:lstStyle/>
          <a:p>
            <a:r>
              <a:rPr lang="en-GB" sz="4400" dirty="0"/>
              <a:t>Entity Component System</a:t>
            </a:r>
          </a:p>
        </p:txBody>
      </p:sp>
      <p:sp>
        <p:nvSpPr>
          <p:cNvPr id="11" name="Text Placeholder 10">
            <a:extLst>
              <a:ext uri="{FF2B5EF4-FFF2-40B4-BE49-F238E27FC236}">
                <a16:creationId xmlns:a16="http://schemas.microsoft.com/office/drawing/2014/main" id="{27486762-01D6-40B6-BE3E-B2883E3E571C}"/>
              </a:ext>
            </a:extLst>
          </p:cNvPr>
          <p:cNvSpPr>
            <a:spLocks noGrp="1"/>
          </p:cNvSpPr>
          <p:nvPr>
            <p:ph type="body" sz="half" idx="2"/>
          </p:nvPr>
        </p:nvSpPr>
        <p:spPr>
          <a:xfrm>
            <a:off x="839788" y="1541462"/>
            <a:ext cx="4694237" cy="4945063"/>
          </a:xfrm>
        </p:spPr>
        <p:txBody>
          <a:bodyPr>
            <a:normAutofit lnSpcReduction="10000"/>
          </a:bodyPr>
          <a:lstStyle/>
          <a:p>
            <a:pPr marL="285750" indent="-285750">
              <a:buFont typeface="Arial" panose="020B0604020202020204" pitchFamily="34" charset="0"/>
              <a:buChar char="•"/>
            </a:pPr>
            <a:r>
              <a:rPr lang="en-GB" dirty="0"/>
              <a:t>Improved approach towards game design;</a:t>
            </a:r>
          </a:p>
          <a:p>
            <a:pPr marL="285750" indent="-285750">
              <a:buFont typeface="Arial" panose="020B0604020202020204" pitchFamily="34" charset="0"/>
              <a:buChar char="•"/>
            </a:pPr>
            <a:r>
              <a:rPr lang="en-GB" dirty="0"/>
              <a:t>A code writing method focused on the behaviour and data problems in the game;</a:t>
            </a:r>
          </a:p>
          <a:p>
            <a:pPr marL="285750" indent="-285750">
              <a:buFont typeface="Arial" panose="020B0604020202020204" pitchFamily="34" charset="0"/>
              <a:buChar char="•"/>
            </a:pPr>
            <a:r>
              <a:rPr lang="en-GB" dirty="0"/>
              <a:t>It replaces game objects in the game, with all their components;</a:t>
            </a:r>
          </a:p>
          <a:p>
            <a:pPr marL="285750" indent="-285750">
              <a:buFont typeface="Arial" panose="020B0604020202020204" pitchFamily="34" charset="0"/>
              <a:buChar char="•"/>
            </a:pPr>
            <a:r>
              <a:rPr lang="en-GB" dirty="0"/>
              <a:t>Entities will contain all the necessary data;</a:t>
            </a:r>
          </a:p>
          <a:p>
            <a:pPr marL="285750" indent="-285750">
              <a:buFont typeface="Arial" panose="020B0604020202020204" pitchFamily="34" charset="0"/>
              <a:buChar char="•"/>
            </a:pPr>
            <a:r>
              <a:rPr lang="en-GB" dirty="0"/>
              <a:t>Improves the default performance of the game;</a:t>
            </a:r>
          </a:p>
          <a:p>
            <a:pPr marL="285750" indent="-285750">
              <a:buFont typeface="Arial" panose="020B0604020202020204" pitchFamily="34" charset="0"/>
              <a:buChar char="•"/>
            </a:pPr>
            <a:r>
              <a:rPr lang="en-GB" dirty="0"/>
              <a:t>An entity is used to control a collection of data that can be filtered for the collection by its components;</a:t>
            </a:r>
          </a:p>
          <a:p>
            <a:pPr marL="285750" indent="-285750">
              <a:buFont typeface="Arial" panose="020B0604020202020204" pitchFamily="34" charset="0"/>
              <a:buChar char="•"/>
            </a:pPr>
            <a:r>
              <a:rPr lang="en-GB" dirty="0"/>
              <a:t>All the data is filtered in arrays and processed behind the scenes without the need for any reference types;</a:t>
            </a:r>
          </a:p>
          <a:p>
            <a:pPr marL="285750" indent="-285750">
              <a:buFont typeface="Arial" panose="020B0604020202020204" pitchFamily="34" charset="0"/>
              <a:buChar char="•"/>
            </a:pPr>
            <a:r>
              <a:rPr lang="en-GB" dirty="0"/>
              <a:t>ECS takes a different approach splitting the game in three parts: </a:t>
            </a:r>
          </a:p>
          <a:p>
            <a:pPr lvl="2"/>
            <a:r>
              <a:rPr lang="en-GB" sz="1400" dirty="0"/>
              <a:t>Entities – group together components; </a:t>
            </a:r>
          </a:p>
          <a:p>
            <a:pPr lvl="2"/>
            <a:r>
              <a:rPr lang="en-GB" sz="1400" dirty="0"/>
              <a:t>Components – contain data, without any logic;  </a:t>
            </a:r>
          </a:p>
          <a:p>
            <a:pPr lvl="2"/>
            <a:r>
              <a:rPr lang="en-GB" sz="1400" dirty="0"/>
              <a:t>Systems – define component-based behaviour.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3" name="Content Placeholder 12">
            <a:extLst>
              <a:ext uri="{FF2B5EF4-FFF2-40B4-BE49-F238E27FC236}">
                <a16:creationId xmlns:a16="http://schemas.microsoft.com/office/drawing/2014/main" id="{2043789D-C41C-4038-B75C-A1F171D29FFC}"/>
              </a:ext>
            </a:extLst>
          </p:cNvPr>
          <p:cNvPicPr>
            <a:picLocks noGrp="1"/>
          </p:cNvPicPr>
          <p:nvPr>
            <p:ph idx="1"/>
          </p:nvPr>
        </p:nvPicPr>
        <p:blipFill>
          <a:blip r:embed="rId2"/>
          <a:stretch>
            <a:fillRect/>
          </a:stretch>
        </p:blipFill>
        <p:spPr>
          <a:xfrm>
            <a:off x="6473289" y="1541463"/>
            <a:ext cx="5718711" cy="4346575"/>
          </a:xfrm>
          <a:prstGeom prst="rect">
            <a:avLst/>
          </a:prstGeom>
        </p:spPr>
      </p:pic>
    </p:spTree>
    <p:extLst>
      <p:ext uri="{BB962C8B-B14F-4D97-AF65-F5344CB8AC3E}">
        <p14:creationId xmlns:p14="http://schemas.microsoft.com/office/powerpoint/2010/main" val="2569188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91C94-B27F-4FF9-BC1B-0DBD9B627B10}"/>
              </a:ext>
            </a:extLst>
          </p:cNvPr>
          <p:cNvSpPr>
            <a:spLocks noGrp="1"/>
          </p:cNvSpPr>
          <p:nvPr>
            <p:ph type="title"/>
          </p:nvPr>
        </p:nvSpPr>
        <p:spPr>
          <a:xfrm>
            <a:off x="643467" y="643467"/>
            <a:ext cx="3363974" cy="880533"/>
          </a:xfrm>
          <a:noFill/>
          <a:ln w="19050">
            <a:solidFill>
              <a:schemeClr val="bg1"/>
            </a:solid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Hybrid ECS</a:t>
            </a:r>
          </a:p>
        </p:txBody>
      </p:sp>
      <p:sp>
        <p:nvSpPr>
          <p:cNvPr id="11" name="Text Placeholder 10">
            <a:extLst>
              <a:ext uri="{FF2B5EF4-FFF2-40B4-BE49-F238E27FC236}">
                <a16:creationId xmlns:a16="http://schemas.microsoft.com/office/drawing/2014/main" id="{27486762-01D6-40B6-BE3E-B2883E3E571C}"/>
              </a:ext>
            </a:extLst>
          </p:cNvPr>
          <p:cNvSpPr>
            <a:spLocks noGrp="1"/>
          </p:cNvSpPr>
          <p:nvPr>
            <p:ph type="body" sz="half" idx="2"/>
          </p:nvPr>
        </p:nvSpPr>
        <p:spPr>
          <a:xfrm>
            <a:off x="643467" y="1524000"/>
            <a:ext cx="3363974" cy="4005791"/>
          </a:xfrm>
        </p:spPr>
        <p:txBody>
          <a:bodyPr vert="horz" lIns="91440" tIns="45720" rIns="91440" bIns="45720" rtlCol="0">
            <a:noAutofit/>
          </a:bodyPr>
          <a:lstStyle/>
          <a:p>
            <a:pPr marL="285750" indent="-228600">
              <a:buFont typeface="Arial" panose="020B0604020202020204" pitchFamily="34" charset="0"/>
              <a:buChar char="•"/>
            </a:pPr>
            <a:r>
              <a:rPr lang="en-US" dirty="0">
                <a:solidFill>
                  <a:schemeClr val="bg1"/>
                </a:solidFill>
              </a:rPr>
              <a:t>The ECS approach is still in an experimental phase.</a:t>
            </a:r>
          </a:p>
          <a:p>
            <a:pPr marL="285750" indent="-228600">
              <a:buFont typeface="Arial" panose="020B0604020202020204" pitchFamily="34" charset="0"/>
              <a:buChar char="•"/>
            </a:pPr>
            <a:r>
              <a:rPr lang="en-US" dirty="0">
                <a:solidFill>
                  <a:schemeClr val="bg1"/>
                </a:solidFill>
              </a:rPr>
              <a:t>Hybrid ECS has been implemented as a transition from Standard Scripting to Pure ECS;</a:t>
            </a:r>
          </a:p>
          <a:p>
            <a:pPr marL="285750" indent="-228600">
              <a:buFont typeface="Arial" panose="020B0604020202020204" pitchFamily="34" charset="0"/>
              <a:buChar char="•"/>
            </a:pPr>
            <a:r>
              <a:rPr lang="en-US" dirty="0">
                <a:solidFill>
                  <a:schemeClr val="bg1"/>
                </a:solidFill>
              </a:rPr>
              <a:t>The full performance benefits of Pure ECS will not be unlocked by using Hybrid ECS;</a:t>
            </a:r>
          </a:p>
          <a:p>
            <a:pPr marL="285750" indent="-228600">
              <a:buFont typeface="Arial" panose="020B0604020202020204" pitchFamily="34" charset="0"/>
              <a:buChar char="•"/>
            </a:pPr>
            <a:r>
              <a:rPr lang="en-US" dirty="0">
                <a:solidFill>
                  <a:schemeClr val="bg1"/>
                </a:solidFill>
              </a:rPr>
              <a:t>A good way to start converting the scripts while still using MonoBehaviour components to store data;</a:t>
            </a:r>
          </a:p>
          <a:p>
            <a:pPr marL="285750" indent="-228600">
              <a:buFont typeface="Arial" panose="020B0604020202020204" pitchFamily="34" charset="0"/>
              <a:buChar char="•"/>
            </a:pPr>
            <a:r>
              <a:rPr lang="en-US" dirty="0">
                <a:solidFill>
                  <a:schemeClr val="bg1"/>
                </a:solidFill>
              </a:rPr>
              <a:t>In standard scripting, every object has a scrip that contains data to handle the behaviour of the object;</a:t>
            </a:r>
          </a:p>
          <a:p>
            <a:pPr marL="285750" indent="-228600">
              <a:buFont typeface="Arial" panose="020B0604020202020204" pitchFamily="34" charset="0"/>
              <a:buChar char="•"/>
            </a:pPr>
            <a:r>
              <a:rPr lang="en-US" dirty="0">
                <a:solidFill>
                  <a:schemeClr val="bg1"/>
                </a:solidFill>
              </a:rPr>
              <a:t>In Hybrid ECS there is a script which contains the data, but a component system is implemented to control the behavior of the object </a:t>
            </a:r>
          </a:p>
          <a:p>
            <a:r>
              <a:rPr lang="en-US" dirty="0">
                <a:solidFill>
                  <a:schemeClr val="bg1"/>
                </a:solidFill>
              </a:rPr>
              <a:t> 	</a:t>
            </a:r>
          </a:p>
          <a:p>
            <a:pPr marL="285750" indent="-228600">
              <a:buFont typeface="Arial" panose="020B0604020202020204" pitchFamily="34" charset="0"/>
              <a:buChar char="•"/>
            </a:pPr>
            <a:endParaRPr lang="en-US" dirty="0">
              <a:solidFill>
                <a:schemeClr val="bg1"/>
              </a:solidFill>
            </a:endParaRPr>
          </a:p>
          <a:p>
            <a:pPr marL="285750" indent="-228600">
              <a:buFont typeface="Arial" panose="020B0604020202020204" pitchFamily="34" charset="0"/>
              <a:buChar char="•"/>
            </a:pPr>
            <a:endParaRPr lang="en-US" dirty="0">
              <a:solidFill>
                <a:schemeClr val="bg1"/>
              </a:solidFill>
            </a:endParaRPr>
          </a:p>
          <a:p>
            <a:pPr marL="285750" indent="-228600">
              <a:buFont typeface="Arial" panose="020B0604020202020204" pitchFamily="34" charset="0"/>
              <a:buChar char="•"/>
            </a:pPr>
            <a:endParaRPr lang="en-US" dirty="0">
              <a:solidFill>
                <a:schemeClr val="bg1"/>
              </a:solidFill>
            </a:endParaRPr>
          </a:p>
        </p:txBody>
      </p:sp>
      <p:pic>
        <p:nvPicPr>
          <p:cNvPr id="7" name="Content Placeholder 6">
            <a:extLst>
              <a:ext uri="{FF2B5EF4-FFF2-40B4-BE49-F238E27FC236}">
                <a16:creationId xmlns:a16="http://schemas.microsoft.com/office/drawing/2014/main" id="{C22AEADA-D4C9-4030-B537-27A95D5D3C9B}"/>
              </a:ext>
            </a:extLst>
          </p:cNvPr>
          <p:cNvPicPr>
            <a:picLocks noGrp="1"/>
          </p:cNvPicPr>
          <p:nvPr>
            <p:ph idx="1"/>
          </p:nvPr>
        </p:nvPicPr>
        <p:blipFill>
          <a:blip r:embed="rId2"/>
          <a:stretch>
            <a:fillRect/>
          </a:stretch>
        </p:blipFill>
        <p:spPr>
          <a:xfrm>
            <a:off x="5297763" y="1942144"/>
            <a:ext cx="6250769" cy="2812845"/>
          </a:xfrm>
          <a:prstGeom prst="rect">
            <a:avLst/>
          </a:prstGeom>
        </p:spPr>
      </p:pic>
    </p:spTree>
    <p:extLst>
      <p:ext uri="{BB962C8B-B14F-4D97-AF65-F5344CB8AC3E}">
        <p14:creationId xmlns:p14="http://schemas.microsoft.com/office/powerpoint/2010/main" val="3318663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06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69E32DEB-C03A-45AB-8460-2312F488C4CB}"/>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Unity Jobs vs Standard multithreading</a:t>
            </a:r>
          </a:p>
        </p:txBody>
      </p:sp>
      <p:pic>
        <p:nvPicPr>
          <p:cNvPr id="9" name="Content Placeholder 8">
            <a:extLst>
              <a:ext uri="{FF2B5EF4-FFF2-40B4-BE49-F238E27FC236}">
                <a16:creationId xmlns:a16="http://schemas.microsoft.com/office/drawing/2014/main" id="{16882E2E-1EA5-431D-8FBB-947456147A73}"/>
              </a:ext>
            </a:extLst>
          </p:cNvPr>
          <p:cNvPicPr>
            <a:picLocks noGrp="1"/>
          </p:cNvPicPr>
          <p:nvPr>
            <p:ph idx="1"/>
          </p:nvPr>
        </p:nvPicPr>
        <p:blipFill rotWithShape="1">
          <a:blip r:embed="rId2"/>
          <a:srcRect l="3010" r="8058" b="-2"/>
          <a:stretch/>
        </p:blipFill>
        <p:spPr>
          <a:xfrm>
            <a:off x="327547" y="321733"/>
            <a:ext cx="7058306" cy="4107392"/>
          </a:xfrm>
          <a:prstGeom prst="rect">
            <a:avLst/>
          </a:prstGeom>
        </p:spPr>
      </p:pic>
      <p:sp>
        <p:nvSpPr>
          <p:cNvPr id="18" name="Rectangle 1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 Placeholder 10">
            <a:extLst>
              <a:ext uri="{FF2B5EF4-FFF2-40B4-BE49-F238E27FC236}">
                <a16:creationId xmlns:a16="http://schemas.microsoft.com/office/drawing/2014/main" id="{27486762-01D6-40B6-BE3E-B2883E3E571C}"/>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marL="285750" indent="-228600">
              <a:buFont typeface="Arial" panose="020B0604020202020204" pitchFamily="34" charset="0"/>
              <a:buChar char="•"/>
            </a:pPr>
            <a:endParaRPr lang="en-US" sz="1700">
              <a:solidFill>
                <a:srgbClr val="FFFFFF"/>
              </a:solidFill>
            </a:endParaRPr>
          </a:p>
          <a:p>
            <a:pPr marL="285750" indent="-228600">
              <a:buFont typeface="Arial" panose="020B0604020202020204" pitchFamily="34" charset="0"/>
              <a:buChar char="•"/>
            </a:pPr>
            <a:r>
              <a:rPr lang="en-US" sz="1700">
                <a:solidFill>
                  <a:srgbClr val="FFFFFF"/>
                </a:solidFill>
              </a:rPr>
              <a:t>A game scene is created to instantiate 3000 game objects;</a:t>
            </a:r>
          </a:p>
          <a:p>
            <a:pPr marL="285750" indent="-228600">
              <a:buFont typeface="Arial" panose="020B0604020202020204" pitchFamily="34" charset="0"/>
              <a:buChar char="•"/>
            </a:pPr>
            <a:r>
              <a:rPr lang="en-US" sz="1700">
                <a:solidFill>
                  <a:srgbClr val="FFFFFF"/>
                </a:solidFill>
              </a:rPr>
              <a:t>The game object are mobile, traveling at the same speed, and instantiated in a designated area;</a:t>
            </a:r>
          </a:p>
          <a:p>
            <a:pPr marL="285750" indent="-228600">
              <a:buFont typeface="Arial" panose="020B0604020202020204" pitchFamily="34" charset="0"/>
              <a:buChar char="•"/>
            </a:pPr>
            <a:r>
              <a:rPr lang="en-US" sz="1700">
                <a:solidFill>
                  <a:srgbClr val="FFFFFF"/>
                </a:solidFill>
              </a:rPr>
              <a:t>A Boolean value is assigned to the script, while true the script will benefit the capabilities of the Unity Job System;</a:t>
            </a:r>
          </a:p>
          <a:p>
            <a:pPr marL="285750" indent="-228600">
              <a:buFont typeface="Arial" panose="020B0604020202020204" pitchFamily="34" charset="0"/>
              <a:buChar char="•"/>
            </a:pPr>
            <a:r>
              <a:rPr lang="en-US" sz="1700">
                <a:solidFill>
                  <a:srgbClr val="FFFFFF"/>
                </a:solidFill>
              </a:rPr>
              <a:t>The Unity Profiler will measure the scripting performance of Unity Jobs and standard multithreading.</a:t>
            </a:r>
          </a:p>
          <a:p>
            <a:pPr marL="285750" indent="-228600">
              <a:buFont typeface="Arial" panose="020B0604020202020204" pitchFamily="34" charset="0"/>
              <a:buChar char="•"/>
            </a:pPr>
            <a:r>
              <a:rPr lang="en-US" sz="1700">
                <a:solidFill>
                  <a:srgbClr val="FFFFFF"/>
                </a:solidFill>
              </a:rPr>
              <a:t>Conclusions will be drawn based on scripting performance of both frameworks.</a:t>
            </a:r>
          </a:p>
          <a:p>
            <a:pPr marL="285750" indent="-228600">
              <a:buFont typeface="Arial" panose="020B0604020202020204" pitchFamily="34" charset="0"/>
              <a:buChar char="•"/>
            </a:pPr>
            <a:endParaRPr lang="en-US" sz="1700">
              <a:solidFill>
                <a:srgbClr val="FFFFFF"/>
              </a:solidFill>
            </a:endParaRPr>
          </a:p>
          <a:p>
            <a:pPr marL="285750" indent="-228600">
              <a:buFont typeface="Arial" panose="020B0604020202020204" pitchFamily="34" charset="0"/>
              <a:buChar char="•"/>
            </a:pPr>
            <a:endParaRPr lang="en-US" sz="1700">
              <a:solidFill>
                <a:srgbClr val="FFFFFF"/>
              </a:solidFill>
            </a:endParaRPr>
          </a:p>
        </p:txBody>
      </p:sp>
    </p:spTree>
    <p:extLst>
      <p:ext uri="{BB962C8B-B14F-4D97-AF65-F5344CB8AC3E}">
        <p14:creationId xmlns:p14="http://schemas.microsoft.com/office/powerpoint/2010/main" val="2483308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E32DEB-C03A-45AB-8460-2312F488C4CB}"/>
              </a:ext>
            </a:extLst>
          </p:cNvPr>
          <p:cNvSpPr>
            <a:spLocks noGrp="1"/>
          </p:cNvSpPr>
          <p:nvPr>
            <p:ph type="title"/>
          </p:nvPr>
        </p:nvSpPr>
        <p:spPr/>
        <p:txBody>
          <a:bodyPr>
            <a:noAutofit/>
          </a:bodyPr>
          <a:lstStyle/>
          <a:p>
            <a:r>
              <a:rPr lang="en-GB" sz="4400" dirty="0"/>
              <a:t>Unity Jobs vs Standard multithreading</a:t>
            </a:r>
          </a:p>
        </p:txBody>
      </p:sp>
      <p:sp>
        <p:nvSpPr>
          <p:cNvPr id="11" name="Text Placeholder 10">
            <a:extLst>
              <a:ext uri="{FF2B5EF4-FFF2-40B4-BE49-F238E27FC236}">
                <a16:creationId xmlns:a16="http://schemas.microsoft.com/office/drawing/2014/main" id="{27486762-01D6-40B6-BE3E-B2883E3E571C}"/>
              </a:ext>
            </a:extLst>
          </p:cNvPr>
          <p:cNvSpPr>
            <a:spLocks noGrp="1"/>
          </p:cNvSpPr>
          <p:nvPr>
            <p:ph type="body" idx="1"/>
          </p:nvPr>
        </p:nvSpPr>
        <p:spPr>
          <a:xfrm>
            <a:off x="696911" y="1690688"/>
            <a:ext cx="5157787" cy="1325563"/>
          </a:xfrm>
        </p:spPr>
        <p:txBody>
          <a:bodyPr>
            <a:noAutofit/>
          </a:bodyPr>
          <a:lstStyle/>
          <a:p>
            <a:endParaRPr lang="en-GB" sz="1800" dirty="0"/>
          </a:p>
          <a:p>
            <a:r>
              <a:rPr lang="en-GB" dirty="0"/>
              <a:t>Unity</a:t>
            </a:r>
            <a:r>
              <a:rPr lang="en-GB" sz="1800" dirty="0"/>
              <a:t> </a:t>
            </a:r>
            <a:r>
              <a:rPr lang="en-GB" dirty="0"/>
              <a:t>Jobs</a:t>
            </a:r>
          </a:p>
          <a:p>
            <a:pPr marL="285750" indent="-285750">
              <a:buFont typeface="Arial" panose="020B0604020202020204" pitchFamily="34" charset="0"/>
              <a:buChar char="•"/>
            </a:pPr>
            <a:endParaRPr lang="en-GB" sz="1800" b="0" dirty="0"/>
          </a:p>
          <a:p>
            <a:pPr marL="285750" indent="-285750">
              <a:buFont typeface="Arial" panose="020B0604020202020204" pitchFamily="34" charset="0"/>
              <a:buChar char="•"/>
            </a:pPr>
            <a:r>
              <a:rPr lang="en-GB" sz="1800" b="0" dirty="0"/>
              <a:t>While using Unity Jobs, a script completes in 5.33ms.</a:t>
            </a:r>
          </a:p>
        </p:txBody>
      </p:sp>
      <p:sp>
        <p:nvSpPr>
          <p:cNvPr id="8" name="Text Placeholder 7">
            <a:extLst>
              <a:ext uri="{FF2B5EF4-FFF2-40B4-BE49-F238E27FC236}">
                <a16:creationId xmlns:a16="http://schemas.microsoft.com/office/drawing/2014/main" id="{B8DB8666-4FCE-4146-A640-1227E512352A}"/>
              </a:ext>
            </a:extLst>
          </p:cNvPr>
          <p:cNvSpPr>
            <a:spLocks noGrp="1"/>
          </p:cNvSpPr>
          <p:nvPr>
            <p:ph type="body" sz="quarter" idx="3"/>
          </p:nvPr>
        </p:nvSpPr>
        <p:spPr>
          <a:xfrm>
            <a:off x="6172200" y="1614196"/>
            <a:ext cx="5183188" cy="1399592"/>
          </a:xfrm>
        </p:spPr>
        <p:txBody>
          <a:bodyPr>
            <a:normAutofit fontScale="92500" lnSpcReduction="20000"/>
          </a:bodyPr>
          <a:lstStyle/>
          <a:p>
            <a:r>
              <a:rPr lang="en-GB" dirty="0"/>
              <a:t>Standard multithreading</a:t>
            </a:r>
          </a:p>
          <a:p>
            <a:endParaRPr lang="en-GB" dirty="0"/>
          </a:p>
          <a:p>
            <a:pPr marL="342900" indent="-342900">
              <a:buFont typeface="Arial" panose="020B0604020202020204" pitchFamily="34" charset="0"/>
              <a:buChar char="•"/>
            </a:pPr>
            <a:r>
              <a:rPr lang="en-GB" b="0" dirty="0"/>
              <a:t>While using simple multithreading a script completes 8.39ms.</a:t>
            </a:r>
          </a:p>
        </p:txBody>
      </p:sp>
      <p:pic>
        <p:nvPicPr>
          <p:cNvPr id="13" name="Content Placeholder 12">
            <a:extLst>
              <a:ext uri="{FF2B5EF4-FFF2-40B4-BE49-F238E27FC236}">
                <a16:creationId xmlns:a16="http://schemas.microsoft.com/office/drawing/2014/main" id="{EF998BAC-FAE1-48E4-9F2D-FE5D4F449EDB}"/>
              </a:ext>
            </a:extLst>
          </p:cNvPr>
          <p:cNvPicPr>
            <a:picLocks noGrp="1"/>
          </p:cNvPicPr>
          <p:nvPr>
            <p:ph sz="quarter" idx="4"/>
          </p:nvPr>
        </p:nvPicPr>
        <p:blipFill>
          <a:blip r:embed="rId2"/>
          <a:stretch>
            <a:fillRect/>
          </a:stretch>
        </p:blipFill>
        <p:spPr>
          <a:xfrm>
            <a:off x="6172200" y="3341768"/>
            <a:ext cx="5183188" cy="2186402"/>
          </a:xfrm>
          <a:prstGeom prst="rect">
            <a:avLst/>
          </a:prstGeom>
        </p:spPr>
      </p:pic>
      <p:pic>
        <p:nvPicPr>
          <p:cNvPr id="14" name="Content Placeholder 13">
            <a:extLst>
              <a:ext uri="{FF2B5EF4-FFF2-40B4-BE49-F238E27FC236}">
                <a16:creationId xmlns:a16="http://schemas.microsoft.com/office/drawing/2014/main" id="{8A4FA7BA-0982-4ED1-8930-30508BA6E459}"/>
              </a:ext>
            </a:extLst>
          </p:cNvPr>
          <p:cNvPicPr>
            <a:picLocks noGrp="1"/>
          </p:cNvPicPr>
          <p:nvPr>
            <p:ph sz="half" idx="2"/>
          </p:nvPr>
        </p:nvPicPr>
        <p:blipFill>
          <a:blip r:embed="rId3"/>
          <a:stretch>
            <a:fillRect/>
          </a:stretch>
        </p:blipFill>
        <p:spPr>
          <a:xfrm>
            <a:off x="836612" y="3355902"/>
            <a:ext cx="5157787" cy="2172268"/>
          </a:xfrm>
          <a:prstGeom prst="rect">
            <a:avLst/>
          </a:prstGeom>
        </p:spPr>
      </p:pic>
    </p:spTree>
    <p:extLst>
      <p:ext uri="{BB962C8B-B14F-4D97-AF65-F5344CB8AC3E}">
        <p14:creationId xmlns:p14="http://schemas.microsoft.com/office/powerpoint/2010/main" val="4185810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EF05-C919-4438-89DE-92F2A2AC1738}"/>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sz="4400"/>
              <a:t>Individual sequence of instructions</a:t>
            </a:r>
          </a:p>
        </p:txBody>
      </p:sp>
      <p:cxnSp>
        <p:nvCxnSpPr>
          <p:cNvPr id="14" name="Straight Arrow Connector 1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8986FD47-9FA7-491F-BD6A-6CA4D6CB4F17}"/>
              </a:ext>
            </a:extLst>
          </p:cNvPr>
          <p:cNvSpPr>
            <a:spLocks noGrp="1"/>
          </p:cNvSpPr>
          <p:nvPr>
            <p:ph type="body" sz="half" idx="2"/>
          </p:nvPr>
        </p:nvSpPr>
        <p:spPr>
          <a:xfrm>
            <a:off x="655321" y="2575034"/>
            <a:ext cx="5120113" cy="3462228"/>
          </a:xfrm>
        </p:spPr>
        <p:txBody>
          <a:bodyPr vert="horz" lIns="91440" tIns="45720" rIns="91440" bIns="45720" rtlCol="0">
            <a:normAutofit/>
          </a:bodyPr>
          <a:lstStyle/>
          <a:p>
            <a:pPr marL="285750" indent="-228600">
              <a:buFont typeface="Arial" panose="020B0604020202020204" pitchFamily="34" charset="0"/>
              <a:buChar char="•"/>
            </a:pPr>
            <a:r>
              <a:rPr lang="en-US" sz="1800" dirty="0"/>
              <a:t>The field of view of the AI is the only method not connected to a transform component;</a:t>
            </a:r>
          </a:p>
          <a:p>
            <a:pPr marL="285750" indent="-228600">
              <a:buFont typeface="Arial" panose="020B0604020202020204" pitchFamily="34" charset="0"/>
              <a:buChar char="•"/>
            </a:pPr>
            <a:r>
              <a:rPr lang="en-US" sz="1800" dirty="0"/>
              <a:t>Any other methods connected to a transform cannot be processed outside the main thread due to the design of the Unity engine;</a:t>
            </a:r>
          </a:p>
          <a:p>
            <a:pPr marL="285750" indent="-228600">
              <a:buFont typeface="Arial" panose="020B0604020202020204" pitchFamily="34" charset="0"/>
              <a:buChar char="•"/>
            </a:pPr>
            <a:r>
              <a:rPr lang="en-US" sz="1800" dirty="0"/>
              <a:t>No tools are in place to view a single thread;</a:t>
            </a:r>
          </a:p>
          <a:p>
            <a:pPr marL="285750" indent="-228600">
              <a:buFont typeface="Arial" panose="020B0604020202020204" pitchFamily="34" charset="0"/>
              <a:buChar char="•"/>
            </a:pPr>
            <a:r>
              <a:rPr lang="en-US" sz="1800" dirty="0"/>
              <a:t>The developer must rely on functionality, errors, profiler and console messages to establish the functionality of the process.</a:t>
            </a:r>
          </a:p>
          <a:p>
            <a:pPr marL="285750" indent="-228600">
              <a:buFont typeface="Arial" panose="020B0604020202020204" pitchFamily="34" charset="0"/>
              <a:buChar char="•"/>
            </a:pPr>
            <a:r>
              <a:rPr lang="en-US" sz="1800" dirty="0"/>
              <a:t>Three methods will be used to remove AI functionality from the main thread.</a:t>
            </a:r>
          </a:p>
        </p:txBody>
      </p:sp>
      <p:pic>
        <p:nvPicPr>
          <p:cNvPr id="9" name="Content Placeholder 8">
            <a:extLst>
              <a:ext uri="{FF2B5EF4-FFF2-40B4-BE49-F238E27FC236}">
                <a16:creationId xmlns:a16="http://schemas.microsoft.com/office/drawing/2014/main" id="{A7B9F837-A152-4C29-B8BD-C8D44B7FBFC0}"/>
              </a:ext>
            </a:extLst>
          </p:cNvPr>
          <p:cNvPicPr>
            <a:picLocks noGrp="1"/>
          </p:cNvPicPr>
          <p:nvPr>
            <p:ph idx="1"/>
          </p:nvPr>
        </p:nvPicPr>
        <p:blipFill rotWithShape="1">
          <a:blip r:embed="rId2"/>
          <a:srcRect l="20472" r="23834"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670182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42EF05-C919-4438-89DE-92F2A2AC1738}"/>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sz="4400" kern="1200">
                <a:solidFill>
                  <a:srgbClr val="FFFFFF"/>
                </a:solidFill>
                <a:latin typeface="+mj-lt"/>
                <a:ea typeface="+mj-ea"/>
                <a:cs typeface="+mj-cs"/>
              </a:rPr>
              <a:t>Individual sequence of instructions</a:t>
            </a:r>
          </a:p>
        </p:txBody>
      </p:sp>
      <p:sp>
        <p:nvSpPr>
          <p:cNvPr id="8" name="Text Placeholder 7">
            <a:extLst>
              <a:ext uri="{FF2B5EF4-FFF2-40B4-BE49-F238E27FC236}">
                <a16:creationId xmlns:a16="http://schemas.microsoft.com/office/drawing/2014/main" id="{8986FD47-9FA7-491F-BD6A-6CA4D6CB4F17}"/>
              </a:ext>
            </a:extLst>
          </p:cNvPr>
          <p:cNvSpPr>
            <a:spLocks noGrp="1"/>
          </p:cNvSpPr>
          <p:nvPr>
            <p:ph type="body" sz="half" idx="2"/>
          </p:nvPr>
        </p:nvSpPr>
        <p:spPr>
          <a:xfrm>
            <a:off x="4699818" y="640082"/>
            <a:ext cx="6848715" cy="2484884"/>
          </a:xfrm>
        </p:spPr>
        <p:txBody>
          <a:bodyPr vert="horz" lIns="91440" tIns="45720" rIns="91440" bIns="45720" rtlCol="0" anchor="ctr">
            <a:normAutofit/>
          </a:bodyPr>
          <a:lstStyle/>
          <a:p>
            <a:pPr marL="285750" indent="-228600">
              <a:buFont typeface="Arial" panose="020B0604020202020204" pitchFamily="34" charset="0"/>
              <a:buChar char="•"/>
            </a:pPr>
            <a:r>
              <a:rPr lang="en-US" sz="2000"/>
              <a:t>Simple Threading</a:t>
            </a:r>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endParaRPr lang="en-US" sz="2000"/>
          </a:p>
          <a:p>
            <a:pPr marL="285750" indent="-228600">
              <a:buFont typeface="Arial" panose="020B0604020202020204" pitchFamily="34" charset="0"/>
              <a:buChar char="•"/>
            </a:pPr>
            <a:r>
              <a:rPr lang="en-US" sz="2000"/>
              <a:t>C# library is the base for the simple multithreading;</a:t>
            </a:r>
          </a:p>
          <a:p>
            <a:pPr marL="742950" lvl="1" indent="-228600">
              <a:buFont typeface="Arial" panose="020B0604020202020204" pitchFamily="34" charset="0"/>
              <a:buChar char="•"/>
            </a:pPr>
            <a:r>
              <a:rPr lang="en-US" sz="2000"/>
              <a:t>The process consists in creating a simple thread;</a:t>
            </a:r>
          </a:p>
          <a:p>
            <a:pPr marL="742950" lvl="1" indent="-228600">
              <a:buFont typeface="Arial" panose="020B0604020202020204" pitchFamily="34" charset="0"/>
              <a:buChar char="•"/>
            </a:pPr>
            <a:r>
              <a:rPr lang="en-US" sz="2000"/>
              <a:t>Add a process and start the thread.</a:t>
            </a:r>
          </a:p>
        </p:txBody>
      </p:sp>
      <p:pic>
        <p:nvPicPr>
          <p:cNvPr id="7" name="Content Placeholder 6">
            <a:extLst>
              <a:ext uri="{FF2B5EF4-FFF2-40B4-BE49-F238E27FC236}">
                <a16:creationId xmlns:a16="http://schemas.microsoft.com/office/drawing/2014/main" id="{433B84C6-AD3A-4CAD-ADEE-48ABD4E5DCF7}"/>
              </a:ext>
            </a:extLst>
          </p:cNvPr>
          <p:cNvPicPr>
            <a:picLocks noGrp="1"/>
          </p:cNvPicPr>
          <p:nvPr>
            <p:ph idx="1"/>
          </p:nvPr>
        </p:nvPicPr>
        <p:blipFill>
          <a:blip r:embed="rId2"/>
          <a:stretch>
            <a:fillRect/>
          </a:stretch>
        </p:blipFill>
        <p:spPr>
          <a:xfrm>
            <a:off x="4654297" y="4234123"/>
            <a:ext cx="6894236" cy="913485"/>
          </a:xfrm>
          <a:prstGeom prst="rect">
            <a:avLst/>
          </a:prstGeom>
        </p:spPr>
      </p:pic>
    </p:spTree>
    <p:extLst>
      <p:ext uri="{BB962C8B-B14F-4D97-AF65-F5344CB8AC3E}">
        <p14:creationId xmlns:p14="http://schemas.microsoft.com/office/powerpoint/2010/main" val="200937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42EF05-C919-4438-89DE-92F2A2AC1738}"/>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sz="4400" kern="1200">
                <a:solidFill>
                  <a:srgbClr val="FFFFFF"/>
                </a:solidFill>
                <a:latin typeface="+mj-lt"/>
                <a:ea typeface="+mj-ea"/>
                <a:cs typeface="+mj-cs"/>
              </a:rPr>
              <a:t>Individual sequence of instructions</a:t>
            </a:r>
          </a:p>
        </p:txBody>
      </p:sp>
      <p:sp>
        <p:nvSpPr>
          <p:cNvPr id="8" name="Text Placeholder 7">
            <a:extLst>
              <a:ext uri="{FF2B5EF4-FFF2-40B4-BE49-F238E27FC236}">
                <a16:creationId xmlns:a16="http://schemas.microsoft.com/office/drawing/2014/main" id="{8986FD47-9FA7-491F-BD6A-6CA4D6CB4F17}"/>
              </a:ext>
            </a:extLst>
          </p:cNvPr>
          <p:cNvSpPr>
            <a:spLocks noGrp="1"/>
          </p:cNvSpPr>
          <p:nvPr>
            <p:ph type="body" sz="half" idx="2"/>
          </p:nvPr>
        </p:nvSpPr>
        <p:spPr>
          <a:xfrm>
            <a:off x="4699818" y="640082"/>
            <a:ext cx="6848715" cy="2484884"/>
          </a:xfrm>
        </p:spPr>
        <p:txBody>
          <a:bodyPr vert="horz" lIns="91440" tIns="45720" rIns="91440" bIns="45720" rtlCol="0" anchor="ctr">
            <a:normAutofit/>
          </a:bodyPr>
          <a:lstStyle/>
          <a:p>
            <a:pPr marL="285750" indent="-228600">
              <a:buFont typeface="Arial" panose="020B0604020202020204" pitchFamily="34" charset="0"/>
              <a:buChar char="•"/>
            </a:pPr>
            <a:r>
              <a:rPr lang="en-US" sz="1900"/>
              <a:t>Environmental Processor Count</a:t>
            </a:r>
          </a:p>
          <a:p>
            <a:pPr marL="285750" indent="-228600">
              <a:buFont typeface="Arial" panose="020B0604020202020204" pitchFamily="34" charset="0"/>
              <a:buChar char="•"/>
            </a:pPr>
            <a:endParaRPr lang="en-US" sz="1900"/>
          </a:p>
          <a:p>
            <a:pPr marL="285750" indent="-228600">
              <a:buFont typeface="Arial" panose="020B0604020202020204" pitchFamily="34" charset="0"/>
              <a:buChar char="•"/>
            </a:pPr>
            <a:endParaRPr lang="en-US" sz="1900"/>
          </a:p>
          <a:p>
            <a:pPr marL="285750" indent="-228600">
              <a:buFont typeface="Arial" panose="020B0604020202020204" pitchFamily="34" charset="0"/>
              <a:buChar char="•"/>
            </a:pPr>
            <a:r>
              <a:rPr lang="en-US" sz="1900"/>
              <a:t>The method iterates every available logic core, and via a for loop, a thread assigned with processing the AI agent field of view data will be assigned to a core.</a:t>
            </a:r>
          </a:p>
          <a:p>
            <a:pPr marL="285750" indent="-228600">
              <a:buFont typeface="Arial" panose="020B0604020202020204" pitchFamily="34" charset="0"/>
              <a:buChar char="•"/>
            </a:pPr>
            <a:r>
              <a:rPr lang="en-US" sz="1900"/>
              <a:t>The process involves simple threading. </a:t>
            </a:r>
          </a:p>
          <a:p>
            <a:pPr marL="285750" indent="-228600">
              <a:buFont typeface="Arial" panose="020B0604020202020204" pitchFamily="34" charset="0"/>
              <a:buChar char="•"/>
            </a:pPr>
            <a:endParaRPr lang="en-US" sz="1900"/>
          </a:p>
        </p:txBody>
      </p:sp>
      <p:pic>
        <p:nvPicPr>
          <p:cNvPr id="9" name="Content Placeholder 8">
            <a:extLst>
              <a:ext uri="{FF2B5EF4-FFF2-40B4-BE49-F238E27FC236}">
                <a16:creationId xmlns:a16="http://schemas.microsoft.com/office/drawing/2014/main" id="{4408621C-729B-4DB2-AED7-AD02F6B03CE3}"/>
              </a:ext>
            </a:extLst>
          </p:cNvPr>
          <p:cNvPicPr>
            <a:picLocks noGrp="1"/>
          </p:cNvPicPr>
          <p:nvPr>
            <p:ph idx="1"/>
          </p:nvPr>
        </p:nvPicPr>
        <p:blipFill>
          <a:blip r:embed="rId2"/>
          <a:stretch>
            <a:fillRect/>
          </a:stretch>
        </p:blipFill>
        <p:spPr>
          <a:xfrm>
            <a:off x="4654297" y="3751526"/>
            <a:ext cx="6894236" cy="1878679"/>
          </a:xfrm>
          <a:prstGeom prst="rect">
            <a:avLst/>
          </a:prstGeom>
        </p:spPr>
      </p:pic>
    </p:spTree>
    <p:extLst>
      <p:ext uri="{BB962C8B-B14F-4D97-AF65-F5344CB8AC3E}">
        <p14:creationId xmlns:p14="http://schemas.microsoft.com/office/powerpoint/2010/main" val="715403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42EF05-C919-4438-89DE-92F2A2AC1738}"/>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sz="4400" kern="1200">
                <a:solidFill>
                  <a:srgbClr val="FFFFFF"/>
                </a:solidFill>
                <a:latin typeface="+mj-lt"/>
                <a:ea typeface="+mj-ea"/>
                <a:cs typeface="+mj-cs"/>
              </a:rPr>
              <a:t>Individual sequence of instructions</a:t>
            </a:r>
          </a:p>
        </p:txBody>
      </p:sp>
      <p:sp>
        <p:nvSpPr>
          <p:cNvPr id="8" name="Text Placeholder 7">
            <a:extLst>
              <a:ext uri="{FF2B5EF4-FFF2-40B4-BE49-F238E27FC236}">
                <a16:creationId xmlns:a16="http://schemas.microsoft.com/office/drawing/2014/main" id="{8986FD47-9FA7-491F-BD6A-6CA4D6CB4F17}"/>
              </a:ext>
            </a:extLst>
          </p:cNvPr>
          <p:cNvSpPr>
            <a:spLocks noGrp="1"/>
          </p:cNvSpPr>
          <p:nvPr>
            <p:ph type="body" sz="half" idx="2"/>
          </p:nvPr>
        </p:nvSpPr>
        <p:spPr>
          <a:xfrm>
            <a:off x="4699818" y="640082"/>
            <a:ext cx="6848715" cy="2484884"/>
          </a:xfrm>
        </p:spPr>
        <p:txBody>
          <a:bodyPr vert="horz" lIns="91440" tIns="45720" rIns="91440" bIns="45720" rtlCol="0" anchor="ctr">
            <a:normAutofit/>
          </a:bodyPr>
          <a:lstStyle/>
          <a:p>
            <a:pPr marL="285750" indent="-228600">
              <a:buFont typeface="Arial" panose="020B0604020202020204" pitchFamily="34" charset="0"/>
              <a:buChar char="•"/>
            </a:pPr>
            <a:r>
              <a:rPr lang="en-US"/>
              <a:t>Process Queue Threading</a:t>
            </a:r>
          </a:p>
          <a:p>
            <a:pPr marL="285750" indent="-228600">
              <a:buFont typeface="Arial" panose="020B0604020202020204" pitchFamily="34" charset="0"/>
              <a:buChar char="•"/>
            </a:pPr>
            <a:endParaRPr lang="en-US"/>
          </a:p>
          <a:p>
            <a:pPr marL="285750" indent="-228600">
              <a:buFont typeface="Arial" panose="020B0604020202020204" pitchFamily="34" charset="0"/>
              <a:buChar char="•"/>
            </a:pPr>
            <a:endParaRPr lang="en-US"/>
          </a:p>
          <a:p>
            <a:pPr marL="285750" indent="-228600">
              <a:buFont typeface="Arial" panose="020B0604020202020204" pitchFamily="34" charset="0"/>
              <a:buChar char="•"/>
            </a:pPr>
            <a:r>
              <a:rPr lang="en-US"/>
              <a:t>A general solution in multithreading using queue operations form .NET framework thread pooling mechanism;</a:t>
            </a:r>
          </a:p>
          <a:p>
            <a:pPr marL="285750" indent="-228600">
              <a:buFont typeface="Arial" panose="020B0604020202020204" pitchFamily="34" charset="0"/>
              <a:buChar char="•"/>
            </a:pPr>
            <a:r>
              <a:rPr lang="en-US"/>
              <a:t>The process is suitable for scaling and for long running thread pool operation.</a:t>
            </a:r>
          </a:p>
          <a:p>
            <a:pPr marL="285750" indent="-228600">
              <a:buFont typeface="Arial" panose="020B0604020202020204" pitchFamily="34" charset="0"/>
              <a:buChar char="•"/>
            </a:pPr>
            <a:r>
              <a:rPr lang="en-US"/>
              <a:t>Allows the users to specify the operations based on items and schedule operations using adjustable thread pools.</a:t>
            </a:r>
          </a:p>
        </p:txBody>
      </p:sp>
      <p:pic>
        <p:nvPicPr>
          <p:cNvPr id="2050" name="Picture 2" descr="C# Threads and ThreadPool">
            <a:extLst>
              <a:ext uri="{FF2B5EF4-FFF2-40B4-BE49-F238E27FC236}">
                <a16:creationId xmlns:a16="http://schemas.microsoft.com/office/drawing/2014/main" id="{03CB7767-4766-489B-BF74-ED114C6B4A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39292" y="3446698"/>
            <a:ext cx="4524245" cy="248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13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42EF05-C919-4438-89DE-92F2A2AC1738}"/>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Individual sequence of instructions</a:t>
            </a:r>
          </a:p>
        </p:txBody>
      </p:sp>
      <p:pic>
        <p:nvPicPr>
          <p:cNvPr id="6" name="Content Placeholder 5">
            <a:extLst>
              <a:ext uri="{FF2B5EF4-FFF2-40B4-BE49-F238E27FC236}">
                <a16:creationId xmlns:a16="http://schemas.microsoft.com/office/drawing/2014/main" id="{0A77984F-50CF-4F3E-A8C2-10B468345FF5}"/>
              </a:ext>
            </a:extLst>
          </p:cNvPr>
          <p:cNvPicPr>
            <a:picLocks noGrp="1"/>
          </p:cNvPicPr>
          <p:nvPr>
            <p:ph idx="1"/>
          </p:nvPr>
        </p:nvPicPr>
        <p:blipFill rotWithShape="1">
          <a:blip r:embed="rId2"/>
          <a:srcRect l="18427" r="29590" b="-1"/>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8986FD47-9FA7-491F-BD6A-6CA4D6CB4F17}"/>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marL="285750" indent="-228600">
              <a:buFont typeface="Arial" panose="020B0604020202020204" pitchFamily="34" charset="0"/>
              <a:buChar char="•"/>
            </a:pPr>
            <a:r>
              <a:rPr lang="en-US">
                <a:solidFill>
                  <a:srgbClr val="FFFFFF"/>
                </a:solidFill>
              </a:rPr>
              <a:t>Results</a:t>
            </a:r>
          </a:p>
          <a:p>
            <a:pPr indent="-228600">
              <a:buFont typeface="Arial" panose="020B0604020202020204" pitchFamily="34" charset="0"/>
              <a:buChar char="•"/>
            </a:pPr>
            <a:endParaRPr lang="en-US">
              <a:solidFill>
                <a:srgbClr val="FFFFFF"/>
              </a:solidFill>
            </a:endParaRPr>
          </a:p>
          <a:p>
            <a:pPr marL="285750" indent="-228600">
              <a:buFont typeface="Arial" panose="020B0604020202020204" pitchFamily="34" charset="0"/>
              <a:buChar char="•"/>
            </a:pPr>
            <a:r>
              <a:rPr lang="en-US">
                <a:solidFill>
                  <a:srgbClr val="FFFFFF"/>
                </a:solidFill>
              </a:rPr>
              <a:t>From the point of view of the developer all three multithreading attempts are functional;</a:t>
            </a:r>
          </a:p>
          <a:p>
            <a:pPr marL="285750" indent="-228600">
              <a:buFont typeface="Arial" panose="020B0604020202020204" pitchFamily="34" charset="0"/>
              <a:buChar char="•"/>
            </a:pPr>
            <a:r>
              <a:rPr lang="en-US">
                <a:solidFill>
                  <a:srgbClr val="FFFFFF"/>
                </a:solidFill>
              </a:rPr>
              <a:t>Due to the restrictions imposed by the design of the Unity game engine in regards with transform components, the AI agent field of view represented the only possibility of having a process in the development of the game manually attached to an individual thread; </a:t>
            </a:r>
          </a:p>
          <a:p>
            <a:pPr marL="285750" indent="-228600">
              <a:buFont typeface="Arial" panose="020B0604020202020204" pitchFamily="34" charset="0"/>
              <a:buChar char="•"/>
            </a:pPr>
            <a:r>
              <a:rPr lang="en-US">
                <a:solidFill>
                  <a:srgbClr val="FFFFFF"/>
                </a:solidFill>
              </a:rPr>
              <a:t>Due to script complexity, in developing the field of view of the AI agent, functionality has not been obtained while attempting to develop individual threads.</a:t>
            </a:r>
          </a:p>
        </p:txBody>
      </p:sp>
    </p:spTree>
    <p:extLst>
      <p:ext uri="{BB962C8B-B14F-4D97-AF65-F5344CB8AC3E}">
        <p14:creationId xmlns:p14="http://schemas.microsoft.com/office/powerpoint/2010/main" val="3679673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2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42EF05-C919-4438-89DE-92F2A2AC1738}"/>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Overhaul Project Results</a:t>
            </a:r>
          </a:p>
        </p:txBody>
      </p:sp>
      <p:pic>
        <p:nvPicPr>
          <p:cNvPr id="7" name="Content Placeholder 6">
            <a:extLst>
              <a:ext uri="{FF2B5EF4-FFF2-40B4-BE49-F238E27FC236}">
                <a16:creationId xmlns:a16="http://schemas.microsoft.com/office/drawing/2014/main" id="{38F20715-A0EB-4471-A13A-8889990F902F}"/>
              </a:ext>
            </a:extLst>
          </p:cNvPr>
          <p:cNvPicPr>
            <a:picLocks noGrp="1"/>
          </p:cNvPicPr>
          <p:nvPr>
            <p:ph idx="1"/>
          </p:nvPr>
        </p:nvPicPr>
        <p:blipFill rotWithShape="1">
          <a:blip r:embed="rId2"/>
          <a:srcRect l="3338"/>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8986FD47-9FA7-491F-BD6A-6CA4D6CB4F17}"/>
              </a:ext>
            </a:extLst>
          </p:cNvPr>
          <p:cNvSpPr>
            <a:spLocks noGrp="1"/>
          </p:cNvSpPr>
          <p:nvPr>
            <p:ph type="body" sz="half" idx="2"/>
          </p:nvPr>
        </p:nvSpPr>
        <p:spPr>
          <a:xfrm>
            <a:off x="8029319" y="917725"/>
            <a:ext cx="3424739" cy="4852362"/>
          </a:xfrm>
        </p:spPr>
        <p:txBody>
          <a:bodyPr vert="horz" lIns="91440" tIns="45720" rIns="91440" bIns="45720" rtlCol="0" anchor="ctr">
            <a:normAutofit lnSpcReduction="10000"/>
          </a:bodyPr>
          <a:lstStyle/>
          <a:p>
            <a:pPr marL="285750" indent="-228600">
              <a:buFont typeface="Arial" panose="020B0604020202020204" pitchFamily="34" charset="0"/>
              <a:buChar char="•"/>
            </a:pPr>
            <a:r>
              <a:rPr lang="en-US" sz="1700" dirty="0">
                <a:solidFill>
                  <a:srgbClr val="FFFFFF"/>
                </a:solidFill>
              </a:rPr>
              <a:t>Every alteration implemented in the system, during the development project has brought significant performance improvements;</a:t>
            </a:r>
          </a:p>
          <a:p>
            <a:pPr marL="285750" indent="-228600">
              <a:buFont typeface="Arial" panose="020B0604020202020204" pitchFamily="34" charset="0"/>
              <a:buChar char="•"/>
            </a:pPr>
            <a:r>
              <a:rPr lang="en-US" sz="1700" dirty="0">
                <a:solidFill>
                  <a:srgbClr val="FFFFFF"/>
                </a:solidFill>
              </a:rPr>
              <a:t>The overhaul rendering process of the system from 42FPS, in developer view mode, to 121FPS average rendering speed;</a:t>
            </a:r>
          </a:p>
          <a:p>
            <a:pPr marL="285750" indent="-228600">
              <a:buFont typeface="Arial" panose="020B0604020202020204" pitchFamily="34" charset="0"/>
              <a:buChar char="•"/>
            </a:pPr>
            <a:r>
              <a:rPr lang="en-US" sz="1700" dirty="0">
                <a:solidFill>
                  <a:srgbClr val="FFFFFF"/>
                </a:solidFill>
              </a:rPr>
              <a:t>Based on the current rendering  performance, the functionality of the system has overpassed the basic performances of modest games, good quality games and the game scene is suitable to be transformed to be rendered by VR devices.</a:t>
            </a:r>
          </a:p>
          <a:p>
            <a:pPr marL="285750" indent="-228600">
              <a:buFont typeface="Arial" panose="020B0604020202020204" pitchFamily="34" charset="0"/>
              <a:buChar char="•"/>
            </a:pPr>
            <a:r>
              <a:rPr lang="en-US" sz="1700" dirty="0">
                <a:solidFill>
                  <a:srgbClr val="FFFFFF"/>
                </a:solidFill>
              </a:rPr>
              <a:t>Improvements are necessary;</a:t>
            </a:r>
          </a:p>
          <a:p>
            <a:pPr marL="285750" indent="-228600">
              <a:buFont typeface="Arial" panose="020B0604020202020204" pitchFamily="34" charset="0"/>
              <a:buChar char="•"/>
            </a:pPr>
            <a:r>
              <a:rPr lang="en-US" sz="1700" dirty="0">
                <a:solidFill>
                  <a:srgbClr val="FFFFFF"/>
                </a:solidFill>
              </a:rPr>
              <a:t>Prototype stage.</a:t>
            </a:r>
          </a:p>
          <a:p>
            <a:pPr marL="285750" indent="-228600">
              <a:buFont typeface="Arial" panose="020B0604020202020204" pitchFamily="34" charset="0"/>
              <a:buChar char="•"/>
            </a:pPr>
            <a:endParaRPr lang="en-US" sz="1700" dirty="0">
              <a:solidFill>
                <a:srgbClr val="FFFFFF"/>
              </a:solidFill>
            </a:endParaRPr>
          </a:p>
        </p:txBody>
      </p:sp>
    </p:spTree>
    <p:extLst>
      <p:ext uri="{BB962C8B-B14F-4D97-AF65-F5344CB8AC3E}">
        <p14:creationId xmlns:p14="http://schemas.microsoft.com/office/powerpoint/2010/main" val="3652855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EDB6CC-52B5-4D6D-A03B-8CDDA72779B9}"/>
              </a:ext>
            </a:extLst>
          </p:cNvPr>
          <p:cNvSpPr>
            <a:spLocks noGrp="1"/>
          </p:cNvSpPr>
          <p:nvPr>
            <p:ph type="title"/>
          </p:nvPr>
        </p:nvSpPr>
        <p:spPr>
          <a:xfrm>
            <a:off x="838200" y="963877"/>
            <a:ext cx="3494362" cy="4930246"/>
          </a:xfrm>
        </p:spPr>
        <p:txBody>
          <a:bodyPr>
            <a:normAutofit/>
          </a:bodyPr>
          <a:lstStyle/>
          <a:p>
            <a:pPr algn="r"/>
            <a:r>
              <a:rPr lang="en-GB">
                <a:solidFill>
                  <a:schemeClr val="accent1"/>
                </a:solidFill>
              </a:rPr>
              <a:t>Game Engines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9285AD-E37D-47C7-9F2D-F8F70EE0204D}"/>
              </a:ext>
            </a:extLst>
          </p:cNvPr>
          <p:cNvSpPr>
            <a:spLocks noGrp="1"/>
          </p:cNvSpPr>
          <p:nvPr>
            <p:ph idx="1"/>
          </p:nvPr>
        </p:nvSpPr>
        <p:spPr>
          <a:xfrm>
            <a:off x="4976031" y="963877"/>
            <a:ext cx="6377769" cy="4930246"/>
          </a:xfrm>
        </p:spPr>
        <p:txBody>
          <a:bodyPr anchor="ctr">
            <a:normAutofit/>
          </a:bodyPr>
          <a:lstStyle/>
          <a:p>
            <a:r>
              <a:rPr lang="en-GB" sz="2400" dirty="0"/>
              <a:t>The game engine concept has been developed to minimise what is called common game methods such as:</a:t>
            </a:r>
          </a:p>
          <a:p>
            <a:pPr lvl="1"/>
            <a:r>
              <a:rPr lang="en-GB"/>
              <a:t>Physics;</a:t>
            </a:r>
          </a:p>
          <a:p>
            <a:pPr lvl="1"/>
            <a:r>
              <a:rPr lang="en-GB"/>
              <a:t>Programming;</a:t>
            </a:r>
          </a:p>
          <a:p>
            <a:pPr lvl="1"/>
            <a:r>
              <a:rPr lang="en-GB"/>
              <a:t>AI;</a:t>
            </a:r>
          </a:p>
          <a:p>
            <a:pPr lvl="1"/>
            <a:r>
              <a:rPr lang="en-GB"/>
              <a:t>Rendering process;</a:t>
            </a:r>
          </a:p>
          <a:p>
            <a:pPr lvl="1"/>
            <a:r>
              <a:rPr lang="en-GB"/>
              <a:t>Development control. </a:t>
            </a:r>
          </a:p>
          <a:p>
            <a:r>
              <a:rPr lang="en-GB" sz="2400"/>
              <a:t>Game </a:t>
            </a:r>
            <a:r>
              <a:rPr lang="en-GB" sz="2400" dirty="0"/>
              <a:t>engines have replaced the concept of reinventing the wheel.</a:t>
            </a:r>
          </a:p>
          <a:p>
            <a:r>
              <a:rPr lang="en-GB" sz="2400" dirty="0"/>
              <a:t>Unity Game Engine;</a:t>
            </a:r>
          </a:p>
          <a:p>
            <a:pPr lvl="1"/>
            <a:r>
              <a:rPr lang="en-GB"/>
              <a:t>Responsible for 45% of the world’s games.</a:t>
            </a:r>
          </a:p>
        </p:txBody>
      </p:sp>
    </p:spTree>
    <p:extLst>
      <p:ext uri="{BB962C8B-B14F-4D97-AF65-F5344CB8AC3E}">
        <p14:creationId xmlns:p14="http://schemas.microsoft.com/office/powerpoint/2010/main" val="3049702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253AE2C8-E713-47C8-ACD3-A100D905B858}"/>
              </a:ext>
            </a:extLst>
          </p:cNvPr>
          <p:cNvPicPr>
            <a:picLocks noGrp="1"/>
          </p:cNvPicPr>
          <p:nvPr>
            <p:ph idx="1"/>
          </p:nvPr>
        </p:nvPicPr>
        <p:blipFill rotWithShape="1">
          <a:blip r:embed="rId2">
            <a:alphaModFix amt="35000"/>
            <a:extLst/>
          </a:blip>
          <a:srcRect l="4261" r="5516" b="-1"/>
          <a:stretch/>
        </p:blipFill>
        <p:spPr>
          <a:xfrm>
            <a:off x="20" y="1"/>
            <a:ext cx="12191980" cy="6857999"/>
          </a:xfrm>
          <a:prstGeom prst="rect">
            <a:avLst/>
          </a:prstGeom>
        </p:spPr>
      </p:pic>
      <p:sp>
        <p:nvSpPr>
          <p:cNvPr id="2" name="Title 1">
            <a:extLst>
              <a:ext uri="{FF2B5EF4-FFF2-40B4-BE49-F238E27FC236}">
                <a16:creationId xmlns:a16="http://schemas.microsoft.com/office/drawing/2014/main" id="{1242EF05-C919-4438-89DE-92F2A2AC1738}"/>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Future Development</a:t>
            </a:r>
            <a:br>
              <a:rPr lang="en-US" sz="4000">
                <a:solidFill>
                  <a:srgbClr val="FFFFFF"/>
                </a:solidFill>
              </a:rPr>
            </a:br>
            <a:endParaRPr lang="en-US" sz="4000">
              <a:solidFill>
                <a:srgbClr val="FFFFFF"/>
              </a:solidFill>
            </a:endParaRPr>
          </a:p>
        </p:txBody>
      </p:sp>
      <p:cxnSp>
        <p:nvCxnSpPr>
          <p:cNvPr id="16" name="Straight Connector 1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8986FD47-9FA7-491F-BD6A-6CA4D6CB4F17}"/>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marL="285750" indent="-228600">
              <a:buFont typeface="Arial" panose="020B0604020202020204" pitchFamily="34" charset="0"/>
              <a:buChar char="•"/>
            </a:pPr>
            <a:r>
              <a:rPr lang="en-US" sz="2000">
                <a:solidFill>
                  <a:srgbClr val="FFFFFF"/>
                </a:solidFill>
              </a:rPr>
              <a:t>The device used in the development of the project will be taken apart and downgraded to the initial specification, where the measurement recorded has been approximately 35FPS;</a:t>
            </a:r>
          </a:p>
          <a:p>
            <a:pPr marL="285750" indent="-228600">
              <a:buFont typeface="Arial" panose="020B0604020202020204" pitchFamily="34" charset="0"/>
              <a:buChar char="•"/>
            </a:pPr>
            <a:r>
              <a:rPr lang="en-US" sz="2000">
                <a:solidFill>
                  <a:srgbClr val="FFFFFF"/>
                </a:solidFill>
              </a:rPr>
              <a:t>A VR scene is proposed to be built for the current game scene, textures, graphics and terrains will complete to enhance the VR experience;</a:t>
            </a:r>
          </a:p>
          <a:p>
            <a:pPr marL="285750" indent="-228600">
              <a:buFont typeface="Arial" panose="020B0604020202020204" pitchFamily="34" charset="0"/>
              <a:buChar char="•"/>
            </a:pPr>
            <a:r>
              <a:rPr lang="en-US" sz="2000">
                <a:solidFill>
                  <a:srgbClr val="FFFFFF"/>
                </a:solidFill>
              </a:rPr>
              <a:t>Further development will be conducted to complete the unique dynamic cover-based system feature designed for Patient Zero and, with the official ECS release, a transition from Hybrid ECS framework to Pure ECS. </a:t>
            </a:r>
          </a:p>
          <a:p>
            <a:pPr marL="285750" indent="-228600">
              <a:buFont typeface="Arial" panose="020B0604020202020204" pitchFamily="34" charset="0"/>
              <a:buChar char="•"/>
            </a:pPr>
            <a:endParaRPr lang="en-US" sz="2000">
              <a:solidFill>
                <a:srgbClr val="FFFFFF"/>
              </a:solidFill>
            </a:endParaRPr>
          </a:p>
        </p:txBody>
      </p:sp>
    </p:spTree>
    <p:extLst>
      <p:ext uri="{BB962C8B-B14F-4D97-AF65-F5344CB8AC3E}">
        <p14:creationId xmlns:p14="http://schemas.microsoft.com/office/powerpoint/2010/main" val="237540367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DA1CF-C981-41E8-9F9F-688DD0C42E63}"/>
              </a:ext>
            </a:extLst>
          </p:cNvPr>
          <p:cNvSpPr>
            <a:spLocks noGrp="1"/>
          </p:cNvSpPr>
          <p:nvPr>
            <p:ph type="title"/>
          </p:nvPr>
        </p:nvSpPr>
        <p:spPr>
          <a:xfrm>
            <a:off x="838200" y="365125"/>
            <a:ext cx="10515600" cy="1325563"/>
          </a:xfrm>
        </p:spPr>
        <p:txBody>
          <a:bodyPr>
            <a:normAutofit/>
          </a:bodyPr>
          <a:lstStyle/>
          <a:p>
            <a:r>
              <a:rPr lang="en-GB" dirty="0"/>
              <a:t>Project Aims</a:t>
            </a:r>
          </a:p>
        </p:txBody>
      </p:sp>
      <p:graphicFrame>
        <p:nvGraphicFramePr>
          <p:cNvPr id="7" name="Content Placeholder 2">
            <a:extLst>
              <a:ext uri="{FF2B5EF4-FFF2-40B4-BE49-F238E27FC236}">
                <a16:creationId xmlns:a16="http://schemas.microsoft.com/office/drawing/2014/main" id="{4CAD5FD7-4071-4BC7-9545-136D24BFE922}"/>
              </a:ext>
            </a:extLst>
          </p:cNvPr>
          <p:cNvGraphicFramePr>
            <a:graphicFrameLocks noGrp="1"/>
          </p:cNvGraphicFramePr>
          <p:nvPr>
            <p:ph idx="1"/>
            <p:extLst>
              <p:ext uri="{D42A27DB-BD31-4B8C-83A1-F6EECF244321}">
                <p14:modId xmlns:p14="http://schemas.microsoft.com/office/powerpoint/2010/main" val="19018758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9230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1AC063-6837-40B3-9D5F-C9F4D98392EA}"/>
              </a:ext>
            </a:extLst>
          </p:cNvPr>
          <p:cNvPicPr>
            <a:picLocks noChangeAspect="1"/>
          </p:cNvPicPr>
          <p:nvPr/>
        </p:nvPicPr>
        <p:blipFill rotWithShape="1">
          <a:blip r:embed="rId2"/>
          <a:srcRect b="9400"/>
          <a:stretch/>
        </p:blipFill>
        <p:spPr>
          <a:xfrm>
            <a:off x="-1" y="10"/>
            <a:ext cx="12192001" cy="4666928"/>
          </a:xfrm>
          <a:prstGeom prst="rect">
            <a:avLst/>
          </a:prstGeom>
        </p:spPr>
      </p:pic>
      <p:pic>
        <p:nvPicPr>
          <p:cNvPr id="31" name="Picture 27">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Oval 29">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3035F-A59A-4ED5-963E-79E132640976}"/>
              </a:ext>
            </a:extLst>
          </p:cNvPr>
          <p:cNvSpPr>
            <a:spLocks noGrp="1"/>
          </p:cNvSpPr>
          <p:nvPr>
            <p:ph type="title"/>
          </p:nvPr>
        </p:nvSpPr>
        <p:spPr>
          <a:xfrm>
            <a:off x="804998" y="4551037"/>
            <a:ext cx="5021782" cy="1509931"/>
          </a:xfrm>
        </p:spPr>
        <p:txBody>
          <a:bodyPr vert="horz" lIns="91440" tIns="45720" rIns="91440" bIns="45720" rtlCol="0" anchor="ctr">
            <a:normAutofit/>
          </a:bodyPr>
          <a:lstStyle/>
          <a:p>
            <a:r>
              <a:rPr lang="en-US" sz="4000">
                <a:solidFill>
                  <a:srgbClr val="000000"/>
                </a:solidFill>
              </a:rPr>
              <a:t>Development Background</a:t>
            </a:r>
          </a:p>
        </p:txBody>
      </p:sp>
      <p:sp>
        <p:nvSpPr>
          <p:cNvPr id="3" name="Content Placeholder 2">
            <a:extLst>
              <a:ext uri="{FF2B5EF4-FFF2-40B4-BE49-F238E27FC236}">
                <a16:creationId xmlns:a16="http://schemas.microsoft.com/office/drawing/2014/main" id="{15870B80-1569-4CD7-9AB8-150BA00A5495}"/>
              </a:ext>
            </a:extLst>
          </p:cNvPr>
          <p:cNvSpPr>
            <a:spLocks noGrp="1"/>
          </p:cNvSpPr>
          <p:nvPr>
            <p:ph type="body" sz="half" idx="2"/>
          </p:nvPr>
        </p:nvSpPr>
        <p:spPr>
          <a:xfrm>
            <a:off x="3726966" y="4151870"/>
            <a:ext cx="7660036" cy="2829687"/>
          </a:xfrm>
        </p:spPr>
        <p:txBody>
          <a:bodyPr vert="horz" lIns="91440" tIns="45720" rIns="91440" bIns="45720" rtlCol="0" anchor="ctr">
            <a:normAutofit/>
          </a:bodyPr>
          <a:lstStyle/>
          <a:p>
            <a:pPr marL="342900" indent="-228600">
              <a:buFont typeface="Arial" panose="020B0604020202020204" pitchFamily="34" charset="0"/>
              <a:buChar char="•"/>
            </a:pPr>
            <a:r>
              <a:rPr lang="en-US" sz="2400" dirty="0">
                <a:solidFill>
                  <a:srgbClr val="000000"/>
                </a:solidFill>
              </a:rPr>
              <a:t>Patient Zero, the project background, is a 3</a:t>
            </a:r>
            <a:r>
              <a:rPr lang="en-US" sz="2400" baseline="30000" dirty="0">
                <a:solidFill>
                  <a:srgbClr val="000000"/>
                </a:solidFill>
              </a:rPr>
              <a:t>rd</a:t>
            </a:r>
            <a:r>
              <a:rPr lang="en-US" sz="2400" dirty="0">
                <a:solidFill>
                  <a:srgbClr val="000000"/>
                </a:solidFill>
              </a:rPr>
              <a:t> person shooter currently in development in Unity game engine. </a:t>
            </a:r>
          </a:p>
          <a:p>
            <a:pPr marL="342900" indent="-228600">
              <a:buFont typeface="Arial" panose="020B0604020202020204" pitchFamily="34" charset="0"/>
              <a:buChar char="•"/>
            </a:pPr>
            <a:r>
              <a:rPr lang="en-US" sz="2400" dirty="0">
                <a:solidFill>
                  <a:srgbClr val="000000"/>
                </a:solidFill>
              </a:rPr>
              <a:t>A simple scene constructed with Unity assets extracted from Patient Zero is set as the development environment.</a:t>
            </a:r>
          </a:p>
          <a:p>
            <a:pPr marL="342900" indent="-228600">
              <a:buFont typeface="Arial" panose="020B0604020202020204" pitchFamily="34" charset="0"/>
              <a:buChar char="•"/>
            </a:pPr>
            <a:r>
              <a:rPr lang="en-US" sz="2400" dirty="0">
                <a:solidFill>
                  <a:srgbClr val="000000"/>
                </a:solidFill>
              </a:rPr>
              <a:t>Unity 3D provides powerful integration tools and incorporates several components, such as game objects, intended for 2D and 3D game development</a:t>
            </a:r>
          </a:p>
          <a:p>
            <a:pPr indent="-228600">
              <a:buFont typeface="Arial" panose="020B0604020202020204" pitchFamily="34" charset="0"/>
              <a:buChar char="•"/>
            </a:pPr>
            <a:endParaRPr lang="en-US" sz="700" dirty="0">
              <a:solidFill>
                <a:srgbClr val="000000"/>
              </a:solidFill>
            </a:endParaRPr>
          </a:p>
        </p:txBody>
      </p:sp>
    </p:spTree>
    <p:extLst>
      <p:ext uri="{BB962C8B-B14F-4D97-AF65-F5344CB8AC3E}">
        <p14:creationId xmlns:p14="http://schemas.microsoft.com/office/powerpoint/2010/main" val="1176497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2F5443-E1D5-4B87-A3D2-FBBBB0141520}"/>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4400">
                <a:solidFill>
                  <a:srgbClr val="000000"/>
                </a:solidFill>
              </a:rPr>
              <a:t>AI Profiling</a:t>
            </a:r>
          </a:p>
        </p:txBody>
      </p:sp>
      <p:sp>
        <p:nvSpPr>
          <p:cNvPr id="17"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Placeholder 7">
            <a:extLst>
              <a:ext uri="{FF2B5EF4-FFF2-40B4-BE49-F238E27FC236}">
                <a16:creationId xmlns:a16="http://schemas.microsoft.com/office/drawing/2014/main" id="{DFF2D536-0B4C-4313-9ABD-304303E5C49E}"/>
              </a:ext>
            </a:extLst>
          </p:cNvPr>
          <p:cNvPicPr>
            <a:picLocks noGrp="1"/>
          </p:cNvPicPr>
          <p:nvPr>
            <p:ph type="pic" idx="1"/>
          </p:nvPr>
        </p:nvPicPr>
        <p:blipFill rotWithShape="1">
          <a:blip r:embed="rId3">
            <a:alphaModFix/>
            <a:extLst/>
          </a:blip>
          <a:srcRect l="12261" r="12258" b="-3"/>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4" name="Text Placeholder 3">
            <a:extLst>
              <a:ext uri="{FF2B5EF4-FFF2-40B4-BE49-F238E27FC236}">
                <a16:creationId xmlns:a16="http://schemas.microsoft.com/office/drawing/2014/main" id="{AEF6C64A-661B-4042-A500-1EF6F2C1E6F5}"/>
              </a:ext>
            </a:extLst>
          </p:cNvPr>
          <p:cNvSpPr>
            <a:spLocks noGrp="1"/>
          </p:cNvSpPr>
          <p:nvPr>
            <p:ph type="body" sz="half" idx="2"/>
          </p:nvPr>
        </p:nvSpPr>
        <p:spPr>
          <a:xfrm>
            <a:off x="6090574" y="1853514"/>
            <a:ext cx="4977578" cy="4584356"/>
          </a:xfrm>
        </p:spPr>
        <p:txBody>
          <a:bodyPr vert="horz" lIns="91440" tIns="45720" rIns="91440" bIns="45720" rtlCol="0" anchor="ctr">
            <a:normAutofit lnSpcReduction="10000"/>
          </a:bodyPr>
          <a:lstStyle/>
          <a:p>
            <a:pPr marL="285750" indent="-228600">
              <a:buFont typeface="Arial" panose="020B0604020202020204" pitchFamily="34" charset="0"/>
              <a:buChar char="•"/>
            </a:pPr>
            <a:r>
              <a:rPr lang="en-US" sz="2400" dirty="0">
                <a:solidFill>
                  <a:srgbClr val="000000"/>
                </a:solidFill>
              </a:rPr>
              <a:t>The soldier AI game objects stands as the development base for the project.</a:t>
            </a:r>
          </a:p>
          <a:p>
            <a:pPr marL="285750" indent="-228600">
              <a:buFont typeface="Arial" panose="020B0604020202020204" pitchFamily="34" charset="0"/>
              <a:buChar char="•"/>
            </a:pPr>
            <a:r>
              <a:rPr lang="en-US" sz="2400" dirty="0">
                <a:solidFill>
                  <a:srgbClr val="000000"/>
                </a:solidFill>
              </a:rPr>
              <a:t>The aims and objectives of the project are connected to the AI game object. </a:t>
            </a:r>
          </a:p>
          <a:p>
            <a:pPr marL="285750" indent="-228600">
              <a:buFont typeface="Arial" panose="020B0604020202020204" pitchFamily="34" charset="0"/>
              <a:buChar char="•"/>
            </a:pPr>
            <a:r>
              <a:rPr lang="en-US" sz="2400" dirty="0">
                <a:solidFill>
                  <a:srgbClr val="000000"/>
                </a:solidFill>
              </a:rPr>
              <a:t>Must comply to a set of rules:</a:t>
            </a:r>
          </a:p>
          <a:p>
            <a:pPr marL="742950" lvl="1" indent="-228600">
              <a:buFont typeface="Arial" panose="020B0604020202020204" pitchFamily="34" charset="0"/>
              <a:buChar char="•"/>
            </a:pPr>
            <a:r>
              <a:rPr lang="en-US" sz="2400" dirty="0">
                <a:solidFill>
                  <a:srgbClr val="000000"/>
                </a:solidFill>
              </a:rPr>
              <a:t>3D Game Object;</a:t>
            </a:r>
          </a:p>
          <a:p>
            <a:pPr marL="742950" lvl="1" indent="-228600">
              <a:buFont typeface="Arial" panose="020B0604020202020204" pitchFamily="34" charset="0"/>
              <a:buChar char="•"/>
            </a:pPr>
            <a:r>
              <a:rPr lang="en-US" sz="2400" dirty="0">
                <a:solidFill>
                  <a:srgbClr val="000000"/>
                </a:solidFill>
              </a:rPr>
              <a:t>Animations;</a:t>
            </a:r>
          </a:p>
          <a:p>
            <a:pPr marL="742950" lvl="1" indent="-228600">
              <a:buFont typeface="Arial" panose="020B0604020202020204" pitchFamily="34" charset="0"/>
              <a:buChar char="•"/>
            </a:pPr>
            <a:r>
              <a:rPr lang="en-US" sz="2400" dirty="0">
                <a:solidFill>
                  <a:srgbClr val="000000"/>
                </a:solidFill>
              </a:rPr>
              <a:t>Collider;</a:t>
            </a:r>
          </a:p>
          <a:p>
            <a:pPr marL="742950" lvl="1" indent="-228600">
              <a:buFont typeface="Arial" panose="020B0604020202020204" pitchFamily="34" charset="0"/>
              <a:buChar char="•"/>
            </a:pPr>
            <a:r>
              <a:rPr lang="en-US" sz="2400" dirty="0">
                <a:solidFill>
                  <a:srgbClr val="000000"/>
                </a:solidFill>
              </a:rPr>
              <a:t>Rigidbody;</a:t>
            </a:r>
          </a:p>
          <a:p>
            <a:pPr marL="742950" lvl="1" indent="-228600">
              <a:buFont typeface="Arial" panose="020B0604020202020204" pitchFamily="34" charset="0"/>
              <a:buChar char="•"/>
            </a:pPr>
            <a:r>
              <a:rPr lang="en-US" sz="2400" dirty="0">
                <a:solidFill>
                  <a:srgbClr val="000000"/>
                </a:solidFill>
              </a:rPr>
              <a:t>NavMesh Agent.</a:t>
            </a:r>
            <a:endParaRPr lang="en-US" sz="2000" dirty="0">
              <a:solidFill>
                <a:srgbClr val="000000"/>
              </a:solidFill>
            </a:endParaRPr>
          </a:p>
        </p:txBody>
      </p:sp>
    </p:spTree>
    <p:extLst>
      <p:ext uri="{BB962C8B-B14F-4D97-AF65-F5344CB8AC3E}">
        <p14:creationId xmlns:p14="http://schemas.microsoft.com/office/powerpoint/2010/main" val="1308243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E2E0AFE-704B-4CB8-AB9D-D44727875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575911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52D908-958C-42DE-82D7-E55EFF069F57}"/>
              </a:ext>
            </a:extLst>
          </p:cNvPr>
          <p:cNvSpPr>
            <a:spLocks noGrp="1"/>
          </p:cNvSpPr>
          <p:nvPr>
            <p:ph type="title"/>
          </p:nvPr>
        </p:nvSpPr>
        <p:spPr>
          <a:xfrm>
            <a:off x="821516" y="640263"/>
            <a:ext cx="4911826" cy="1344975"/>
          </a:xfrm>
        </p:spPr>
        <p:txBody>
          <a:bodyPr vert="horz" lIns="91440" tIns="45720" rIns="91440" bIns="45720" rtlCol="0" anchor="ctr">
            <a:normAutofit/>
          </a:bodyPr>
          <a:lstStyle/>
          <a:p>
            <a:r>
              <a:rPr lang="en-US" sz="3700"/>
              <a:t>Common Scripts Attached to the AI Agent</a:t>
            </a:r>
          </a:p>
        </p:txBody>
      </p:sp>
      <p:sp>
        <p:nvSpPr>
          <p:cNvPr id="4" name="Text Placeholder 3">
            <a:extLst>
              <a:ext uri="{FF2B5EF4-FFF2-40B4-BE49-F238E27FC236}">
                <a16:creationId xmlns:a16="http://schemas.microsoft.com/office/drawing/2014/main" id="{8D72C0D5-6529-4636-B45B-17219029D787}"/>
              </a:ext>
            </a:extLst>
          </p:cNvPr>
          <p:cNvSpPr>
            <a:spLocks noGrp="1"/>
          </p:cNvSpPr>
          <p:nvPr>
            <p:ph type="body" sz="half" idx="2"/>
          </p:nvPr>
        </p:nvSpPr>
        <p:spPr>
          <a:xfrm>
            <a:off x="821515" y="2121762"/>
            <a:ext cx="4911827" cy="3626917"/>
          </a:xfrm>
        </p:spPr>
        <p:txBody>
          <a:bodyPr vert="horz" lIns="91440" tIns="45720" rIns="91440" bIns="45720" rtlCol="0">
            <a:normAutofit/>
          </a:bodyPr>
          <a:lstStyle/>
          <a:p>
            <a:pPr marL="285750" indent="-228600">
              <a:buFont typeface="Arial" panose="020B0604020202020204" pitchFamily="34" charset="0"/>
              <a:buChar char="•"/>
            </a:pPr>
            <a:r>
              <a:rPr lang="en-US" sz="2000" dirty="0"/>
              <a:t>Field of View – equivalent to a sight simulation procedure for the AI agent;</a:t>
            </a:r>
          </a:p>
          <a:p>
            <a:pPr marL="57150"/>
            <a:endParaRPr lang="en-US" sz="2000" dirty="0"/>
          </a:p>
          <a:p>
            <a:pPr marL="285750" indent="-228600">
              <a:buFont typeface="Arial" panose="020B0604020202020204" pitchFamily="34" charset="0"/>
              <a:buChar char="•"/>
            </a:pPr>
            <a:r>
              <a:rPr lang="en-US" sz="2000" dirty="0"/>
              <a:t>A* Pathfinding method – a computer algorithm designed to establish the shortest distance between two points;</a:t>
            </a:r>
          </a:p>
          <a:p>
            <a:pPr marL="57150"/>
            <a:endParaRPr lang="en-US" sz="2000" dirty="0"/>
          </a:p>
          <a:p>
            <a:pPr marL="285750" indent="-228600">
              <a:buFont typeface="Arial" panose="020B0604020202020204" pitchFamily="34" charset="0"/>
              <a:buChar char="•"/>
            </a:pPr>
            <a:r>
              <a:rPr lang="en-US" sz="2000" dirty="0"/>
              <a:t>Edge Detection – algorithm designed to uncover every obstacle in the game scene and establish available cover locations;</a:t>
            </a:r>
          </a:p>
          <a:p>
            <a:pPr marL="285750" indent="-228600">
              <a:buFont typeface="Arial" panose="020B0604020202020204" pitchFamily="34" charset="0"/>
              <a:buChar char="•"/>
            </a:pPr>
            <a:endParaRPr lang="en-US" sz="1300" dirty="0"/>
          </a:p>
        </p:txBody>
      </p:sp>
      <p:pic>
        <p:nvPicPr>
          <p:cNvPr id="7" name="Picture 6">
            <a:extLst>
              <a:ext uri="{FF2B5EF4-FFF2-40B4-BE49-F238E27FC236}">
                <a16:creationId xmlns:a16="http://schemas.microsoft.com/office/drawing/2014/main" id="{7C4704C3-0CF4-4019-AB3C-83B78B2CA1B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535858" y="321176"/>
            <a:ext cx="2361495" cy="2190287"/>
          </a:xfrm>
          <a:prstGeom prst="rect">
            <a:avLst/>
          </a:prstGeom>
          <a:noFill/>
        </p:spPr>
      </p:pic>
      <p:pic>
        <p:nvPicPr>
          <p:cNvPr id="5" name="Picture 4">
            <a:extLst>
              <a:ext uri="{FF2B5EF4-FFF2-40B4-BE49-F238E27FC236}">
                <a16:creationId xmlns:a16="http://schemas.microsoft.com/office/drawing/2014/main" id="{BA7D5935-9962-46DC-85B6-71DEE55DA35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9316212" y="407078"/>
            <a:ext cx="2555747" cy="2019040"/>
          </a:xfrm>
          <a:prstGeom prst="rect">
            <a:avLst/>
          </a:prstGeom>
          <a:noFill/>
        </p:spPr>
      </p:pic>
      <p:pic>
        <p:nvPicPr>
          <p:cNvPr id="6" name="Picture 5">
            <a:extLst>
              <a:ext uri="{FF2B5EF4-FFF2-40B4-BE49-F238E27FC236}">
                <a16:creationId xmlns:a16="http://schemas.microsoft.com/office/drawing/2014/main" id="{D87934E3-DF12-4F6E-A4C9-A9D7F0CF11B6}"/>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6906397" y="2810760"/>
            <a:ext cx="4497899" cy="3407159"/>
          </a:xfrm>
          <a:prstGeom prst="rect">
            <a:avLst/>
          </a:prstGeom>
          <a:noFill/>
        </p:spPr>
      </p:pic>
    </p:spTree>
    <p:extLst>
      <p:ext uri="{BB962C8B-B14F-4D97-AF65-F5344CB8AC3E}">
        <p14:creationId xmlns:p14="http://schemas.microsoft.com/office/powerpoint/2010/main" val="725591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7154-EEE8-47C1-9F0A-FFDEF4CC62D7}"/>
              </a:ext>
            </a:extLst>
          </p:cNvPr>
          <p:cNvSpPr>
            <a:spLocks noGrp="1"/>
          </p:cNvSpPr>
          <p:nvPr>
            <p:ph type="title"/>
          </p:nvPr>
        </p:nvSpPr>
        <p:spPr>
          <a:xfrm>
            <a:off x="839788" y="358345"/>
            <a:ext cx="10083585" cy="797011"/>
          </a:xfrm>
        </p:spPr>
        <p:txBody>
          <a:bodyPr>
            <a:noAutofit/>
          </a:bodyPr>
          <a:lstStyle/>
          <a:p>
            <a:r>
              <a:rPr lang="en-GB" sz="4400" dirty="0"/>
              <a:t>Overview of the complete AI functionality</a:t>
            </a:r>
          </a:p>
        </p:txBody>
      </p:sp>
      <p:sp>
        <p:nvSpPr>
          <p:cNvPr id="4" name="Text Placeholder 3">
            <a:extLst>
              <a:ext uri="{FF2B5EF4-FFF2-40B4-BE49-F238E27FC236}">
                <a16:creationId xmlns:a16="http://schemas.microsoft.com/office/drawing/2014/main" id="{01520819-C403-4EAE-AD8F-0A2079A79DDC}"/>
              </a:ext>
            </a:extLst>
          </p:cNvPr>
          <p:cNvSpPr>
            <a:spLocks noGrp="1"/>
          </p:cNvSpPr>
          <p:nvPr>
            <p:ph type="body" sz="half" idx="2"/>
          </p:nvPr>
        </p:nvSpPr>
        <p:spPr/>
        <p:txBody>
          <a:bodyPr/>
          <a:lstStyle/>
          <a:p>
            <a:endParaRPr lang="en-GB" dirty="0"/>
          </a:p>
        </p:txBody>
      </p:sp>
      <p:pic>
        <p:nvPicPr>
          <p:cNvPr id="7" name="Picture 6">
            <a:extLst>
              <a:ext uri="{FF2B5EF4-FFF2-40B4-BE49-F238E27FC236}">
                <a16:creationId xmlns:a16="http://schemas.microsoft.com/office/drawing/2014/main" id="{F50D988F-C03E-419A-B0AC-3E77C4E836B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58117" y="1275599"/>
            <a:ext cx="8475766" cy="5375189"/>
          </a:xfrm>
          <a:prstGeom prst="rect">
            <a:avLst/>
          </a:prstGeom>
          <a:noFill/>
          <a:ln>
            <a:noFill/>
          </a:ln>
        </p:spPr>
      </p:pic>
    </p:spTree>
    <p:extLst>
      <p:ext uri="{BB962C8B-B14F-4D97-AF65-F5344CB8AC3E}">
        <p14:creationId xmlns:p14="http://schemas.microsoft.com/office/powerpoint/2010/main" val="2964933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2468</Words>
  <Application>Microsoft Office PowerPoint</Application>
  <PresentationFormat>Widescreen</PresentationFormat>
  <Paragraphs>277</Paragraphs>
  <Slides>40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Dynamic cover-based system for Unity Game AI Players</vt:lpstr>
      <vt:lpstr>   “Performance by default…”</vt:lpstr>
      <vt:lpstr>                                 “Performance by default…”</vt:lpstr>
      <vt:lpstr>Game Engines</vt:lpstr>
      <vt:lpstr>Project Aims</vt:lpstr>
      <vt:lpstr>Development Background</vt:lpstr>
      <vt:lpstr>AI Profiling</vt:lpstr>
      <vt:lpstr>Common Scripts Attached to the AI Agent</vt:lpstr>
      <vt:lpstr>Overview of the complete AI functionality</vt:lpstr>
      <vt:lpstr>Overview of the complete AI functionality</vt:lpstr>
      <vt:lpstr>Unity Profiler</vt:lpstr>
      <vt:lpstr>Efficient AI coordination frameworks </vt:lpstr>
      <vt:lpstr>Efficient AI coordination frameworks </vt:lpstr>
      <vt:lpstr>Efficient AI coordination frameworks </vt:lpstr>
      <vt:lpstr>Efficient AI coordination frameworks </vt:lpstr>
      <vt:lpstr>Dynamic cover-based system</vt:lpstr>
      <vt:lpstr>Dynamic cover-based system</vt:lpstr>
      <vt:lpstr>Dynamic cover-based system</vt:lpstr>
      <vt:lpstr>Dynamic cover-based system</vt:lpstr>
      <vt:lpstr>PowerPoint Presentation</vt:lpstr>
      <vt:lpstr>Dynamic cover-based system</vt:lpstr>
      <vt:lpstr>Dynamic cover-based system</vt:lpstr>
      <vt:lpstr>Low number of cover locations generated, quite accurate but only on the right hand side</vt:lpstr>
      <vt:lpstr>PowerPoint Presentation</vt:lpstr>
      <vt:lpstr>PowerPoint Presentation</vt:lpstr>
      <vt:lpstr>PowerPoint Presentation</vt:lpstr>
      <vt:lpstr>PowerPoint Presentation</vt:lpstr>
      <vt:lpstr>PowerPoint Presentation</vt:lpstr>
      <vt:lpstr>Unity Job System</vt:lpstr>
      <vt:lpstr>Entity Component System</vt:lpstr>
      <vt:lpstr>Hybrid ECS</vt:lpstr>
      <vt:lpstr>Unity Jobs vs Standard multithreading</vt:lpstr>
      <vt:lpstr>Unity Jobs vs Standard multithreading</vt:lpstr>
      <vt:lpstr>Individual sequence of instructions</vt:lpstr>
      <vt:lpstr>Individual sequence of instructions</vt:lpstr>
      <vt:lpstr>Individual sequence of instructions</vt:lpstr>
      <vt:lpstr>Individual sequence of instructions</vt:lpstr>
      <vt:lpstr>Individual sequence of instructions</vt:lpstr>
      <vt:lpstr>Overhaul Project Results</vt:lpstr>
      <vt:lpstr>Future Development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cover-based system for Unity Game AI Players</dc:title>
  <dc:creator>Leo Groza</dc:creator>
  <cp:lastModifiedBy>Leo Groza</cp:lastModifiedBy>
  <cp:revision>3</cp:revision>
  <dcterms:created xsi:type="dcterms:W3CDTF">2019-05-17T10:05:05Z</dcterms:created>
  <dcterms:modified xsi:type="dcterms:W3CDTF">2019-05-17T10:59:10Z</dcterms:modified>
</cp:coreProperties>
</file>